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20" r:id="rId3"/>
    <p:sldMasterId id="2147483756" r:id="rId4"/>
    <p:sldMasterId id="2147483768" r:id="rId5"/>
    <p:sldMasterId id="2147483780" r:id="rId6"/>
    <p:sldMasterId id="2147483804" r:id="rId7"/>
    <p:sldMasterId id="2147483889" r:id="rId8"/>
    <p:sldMasterId id="2147483913" r:id="rId9"/>
    <p:sldMasterId id="2147483925" r:id="rId10"/>
    <p:sldMasterId id="2147483937" r:id="rId11"/>
    <p:sldMasterId id="2147483949" r:id="rId12"/>
    <p:sldMasterId id="2147483974" r:id="rId13"/>
    <p:sldMasterId id="2147483986" r:id="rId14"/>
  </p:sldMasterIdLst>
  <p:notesMasterIdLst>
    <p:notesMasterId r:id="rId82"/>
  </p:notesMasterIdLst>
  <p:sldIdLst>
    <p:sldId id="301" r:id="rId15"/>
    <p:sldId id="302" r:id="rId16"/>
    <p:sldId id="311" r:id="rId17"/>
    <p:sldId id="257" r:id="rId18"/>
    <p:sldId id="258" r:id="rId19"/>
    <p:sldId id="305" r:id="rId20"/>
    <p:sldId id="349" r:id="rId21"/>
    <p:sldId id="350" r:id="rId22"/>
    <p:sldId id="303" r:id="rId23"/>
    <p:sldId id="351" r:id="rId24"/>
    <p:sldId id="352" r:id="rId25"/>
    <p:sldId id="384" r:id="rId26"/>
    <p:sldId id="386" r:id="rId27"/>
    <p:sldId id="332" r:id="rId28"/>
    <p:sldId id="331" r:id="rId29"/>
    <p:sldId id="333" r:id="rId30"/>
    <p:sldId id="376" r:id="rId31"/>
    <p:sldId id="353" r:id="rId32"/>
    <p:sldId id="316" r:id="rId33"/>
    <p:sldId id="344" r:id="rId34"/>
    <p:sldId id="336" r:id="rId35"/>
    <p:sldId id="354" r:id="rId36"/>
    <p:sldId id="307" r:id="rId37"/>
    <p:sldId id="389" r:id="rId38"/>
    <p:sldId id="356" r:id="rId39"/>
    <p:sldId id="357" r:id="rId40"/>
    <p:sldId id="358" r:id="rId41"/>
    <p:sldId id="360" r:id="rId42"/>
    <p:sldId id="366" r:id="rId43"/>
    <p:sldId id="361" r:id="rId44"/>
    <p:sldId id="286" r:id="rId45"/>
    <p:sldId id="379" r:id="rId46"/>
    <p:sldId id="380" r:id="rId47"/>
    <p:sldId id="367" r:id="rId48"/>
    <p:sldId id="368" r:id="rId49"/>
    <p:sldId id="369" r:id="rId50"/>
    <p:sldId id="370" r:id="rId51"/>
    <p:sldId id="391" r:id="rId52"/>
    <p:sldId id="371" r:id="rId53"/>
    <p:sldId id="374" r:id="rId54"/>
    <p:sldId id="375" r:id="rId55"/>
    <p:sldId id="289" r:id="rId56"/>
    <p:sldId id="291" r:id="rId57"/>
    <p:sldId id="292" r:id="rId58"/>
    <p:sldId id="293" r:id="rId59"/>
    <p:sldId id="377" r:id="rId60"/>
    <p:sldId id="294" r:id="rId61"/>
    <p:sldId id="390" r:id="rId62"/>
    <p:sldId id="378" r:id="rId63"/>
    <p:sldId id="296" r:id="rId64"/>
    <p:sldId id="306" r:id="rId65"/>
    <p:sldId id="297" r:id="rId66"/>
    <p:sldId id="299" r:id="rId67"/>
    <p:sldId id="347" r:id="rId68"/>
    <p:sldId id="337" r:id="rId69"/>
    <p:sldId id="339" r:id="rId70"/>
    <p:sldId id="345" r:id="rId71"/>
    <p:sldId id="355" r:id="rId72"/>
    <p:sldId id="359" r:id="rId73"/>
    <p:sldId id="362" r:id="rId74"/>
    <p:sldId id="363" r:id="rId75"/>
    <p:sldId id="364" r:id="rId76"/>
    <p:sldId id="365" r:id="rId77"/>
    <p:sldId id="382" r:id="rId78"/>
    <p:sldId id="385" r:id="rId79"/>
    <p:sldId id="387" r:id="rId80"/>
    <p:sldId id="388"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70" d="100"/>
          <a:sy n="70" d="100"/>
        </p:scale>
        <p:origin x="-1938" y="-174"/>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notesMaster" Target="notesMasters/notesMaster1.xml"/><Relationship Id="rId19"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FD224D-6F08-4CDF-876C-BD050699108D}" type="datetimeFigureOut">
              <a:rPr lang="en-US" smtClean="0"/>
              <a:t>5/23/2012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FD36AD-0CC8-49E5-ABCD-59B83318C80E}" type="slidenum">
              <a:rPr lang="en-US" smtClean="0"/>
              <a:t>‹#›</a:t>
            </a:fld>
            <a:endParaRPr lang="en-US"/>
          </a:p>
        </p:txBody>
      </p:sp>
    </p:spTree>
    <p:extLst>
      <p:ext uri="{BB962C8B-B14F-4D97-AF65-F5344CB8AC3E}">
        <p14:creationId xmlns:p14="http://schemas.microsoft.com/office/powerpoint/2010/main" val="813370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F9C1BAA-F526-4560-BBCE-E3C4969C335B}" type="slidenum">
              <a:rPr lang="en-US" sz="1200">
                <a:solidFill>
                  <a:prstClr val="black"/>
                </a:solidFill>
              </a:rPr>
              <a:pPr/>
              <a:t>7</a:t>
            </a:fld>
            <a:endParaRPr lang="en-US" sz="1200">
              <a:solidFill>
                <a:prstClr val="black"/>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86ED44F-A517-47F9-A357-43958ABA0B78}" type="slidenum">
              <a:rPr lang="en-US" sz="1200">
                <a:solidFill>
                  <a:prstClr val="black"/>
                </a:solidFill>
              </a:rPr>
              <a:pPr/>
              <a:t>47</a:t>
            </a:fld>
            <a:endParaRPr lang="en-US" sz="1200">
              <a:solidFill>
                <a:prstClr val="black"/>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r>
              <a:rPr lang="en-US" smtClean="0"/>
              <a:t>Louisiana Pacific lands at Timnber Lake Site adjacent to TNC tract.  Cooperative management agreement between TNC and LP will lead to continued management for the upland longleaf community, including frequent burning and maintenance of a longleaf-dominated, uneven-aged overstory.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08829D7-E0CC-4922-B8EE-01C7E6CEE9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1312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A5362B-F338-4632-BEF6-2EF5A59E0F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00396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25D740-0D49-46B0-BC50-864ADBDF04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15979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8202C2E-FC59-4ECE-9CA4-61528AF1A0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31471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9DB573B-F8AD-47F7-874C-174CE76032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86102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15836D-DC09-446D-9CA8-3DDA62D6E5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18053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858FA64A-497F-4317-8633-41C2241EC4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01185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FD7D8B3-4C23-4DF4-AD66-2E26CCD890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03766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04A0BC-8136-49B4-AA87-6F77DA421A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87493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D02F7D-1767-49C0-B9A1-AE1C5DF5AA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73235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E2CDBE-AC7D-4780-B795-8127AEA83F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88412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FEEDC1D-42AE-495D-BB75-1C68F7C36B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2574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055D08D-F0FB-4EDA-9A2D-0EF15D4CAB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58109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3840CD-8C08-4711-B949-AA6C0FC1B7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36171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039D62-0B53-4275-9B6B-5980C08C89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58285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376D1A-513E-4E70-BE44-21D503A81A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77022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4C72ED-4FFD-4472-AF45-7C1ED4609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92414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F53D1B-07F2-421D-A7BE-9219B05546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61937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C227B8-EF33-487C-8A2C-4F8627D1ED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98421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7227DE6-CD1F-412E-9032-496E337EBC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78040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D059FF8-90A8-4310-9AA7-52979DC8CA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60190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7E8334-C32A-402C-A779-0465F1D304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9544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210C92-B7F8-4618-BDB2-AC518CB7D0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762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1AF014-ABAD-4B33-A961-4D185607DF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37701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91DEE9-C708-41A1-9240-9F4F351C29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87652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3BFCB-0AB1-4DAA-84D9-2FA808A25F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06207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F4EFF9-EF11-435C-A681-0336517CEF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06172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A73B02B-92FA-4506-A462-0280C00574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77262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9D8346-7725-4886-B214-6BD3EDEA1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99861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4DE31D3-6622-4BDA-A6E7-5AAB52974E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48824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3B9490C-F3C4-45A4-80CB-A022FAFE77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91506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3C4B79D-6C62-486E-80F7-70F723CCE6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16874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E2E0F82-9B34-4CE1-8883-A419D22A8CF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80781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E1DB1F5-4CFF-40B2-A119-F3897AB99C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949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7AF62-4B12-418F-82DD-9FE645C0FA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48765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004D487-0C11-4518-9238-9ED7961DB0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03996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B654A3-AD9E-409E-83BC-AD62C624D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26528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E38684-DD85-4D17-9D4F-C24DB60A4F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48603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FDB221-E878-4107-A6DB-E0A05966F8E9}" type="datetimeFigureOut">
              <a:rPr lang="en-US" smtClean="0">
                <a:solidFill>
                  <a:prstClr val="black">
                    <a:tint val="75000"/>
                  </a:prstClr>
                </a:solidFill>
              </a:rPr>
              <a:pPr/>
              <a:t>5/23/2012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6F6949-40AC-4F59-A6BB-B2A196B6A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6656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DB221-E878-4107-A6DB-E0A05966F8E9}" type="datetimeFigureOut">
              <a:rPr lang="en-US" smtClean="0">
                <a:solidFill>
                  <a:prstClr val="black">
                    <a:tint val="75000"/>
                  </a:prstClr>
                </a:solidFill>
              </a:rPr>
              <a:pPr/>
              <a:t>5/23/2012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6F6949-40AC-4F59-A6BB-B2A196B6A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6981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FDB221-E878-4107-A6DB-E0A05966F8E9}" type="datetimeFigureOut">
              <a:rPr lang="en-US" smtClean="0">
                <a:solidFill>
                  <a:prstClr val="black">
                    <a:tint val="75000"/>
                  </a:prstClr>
                </a:solidFill>
              </a:rPr>
              <a:pPr/>
              <a:t>5/23/2012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6F6949-40AC-4F59-A6BB-B2A196B6A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6043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FDB221-E878-4107-A6DB-E0A05966F8E9}" type="datetimeFigureOut">
              <a:rPr lang="en-US" smtClean="0">
                <a:solidFill>
                  <a:prstClr val="black">
                    <a:tint val="75000"/>
                  </a:prstClr>
                </a:solidFill>
              </a:rPr>
              <a:pPr/>
              <a:t>5/23/2012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6F6949-40AC-4F59-A6BB-B2A196B6A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9599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FDB221-E878-4107-A6DB-E0A05966F8E9}" type="datetimeFigureOut">
              <a:rPr lang="en-US" smtClean="0">
                <a:solidFill>
                  <a:prstClr val="black">
                    <a:tint val="75000"/>
                  </a:prstClr>
                </a:solidFill>
              </a:rPr>
              <a:pPr/>
              <a:t>5/23/2012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6F6949-40AC-4F59-A6BB-B2A196B6A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8205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FDB221-E878-4107-A6DB-E0A05966F8E9}" type="datetimeFigureOut">
              <a:rPr lang="en-US" smtClean="0">
                <a:solidFill>
                  <a:prstClr val="black">
                    <a:tint val="75000"/>
                  </a:prstClr>
                </a:solidFill>
              </a:rPr>
              <a:pPr/>
              <a:t>5/23/2012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6F6949-40AC-4F59-A6BB-B2A196B6A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80166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FDB221-E878-4107-A6DB-E0A05966F8E9}" type="datetimeFigureOut">
              <a:rPr lang="en-US" smtClean="0">
                <a:solidFill>
                  <a:prstClr val="black">
                    <a:tint val="75000"/>
                  </a:prstClr>
                </a:solidFill>
              </a:rPr>
              <a:pPr/>
              <a:t>5/23/2012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6F6949-40AC-4F59-A6BB-B2A196B6A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450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D8F3E5-16EE-40A3-B474-2DC3053714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77998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FDB221-E878-4107-A6DB-E0A05966F8E9}" type="datetimeFigureOut">
              <a:rPr lang="en-US" smtClean="0">
                <a:solidFill>
                  <a:prstClr val="black">
                    <a:tint val="75000"/>
                  </a:prstClr>
                </a:solidFill>
              </a:rPr>
              <a:pPr/>
              <a:t>5/23/2012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6F6949-40AC-4F59-A6BB-B2A196B6A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0167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FDB221-E878-4107-A6DB-E0A05966F8E9}" type="datetimeFigureOut">
              <a:rPr lang="en-US" smtClean="0">
                <a:solidFill>
                  <a:prstClr val="black">
                    <a:tint val="75000"/>
                  </a:prstClr>
                </a:solidFill>
              </a:rPr>
              <a:pPr/>
              <a:t>5/23/2012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6F6949-40AC-4F59-A6BB-B2A196B6A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44545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DB221-E878-4107-A6DB-E0A05966F8E9}" type="datetimeFigureOut">
              <a:rPr lang="en-US" smtClean="0">
                <a:solidFill>
                  <a:prstClr val="black">
                    <a:tint val="75000"/>
                  </a:prstClr>
                </a:solidFill>
              </a:rPr>
              <a:pPr/>
              <a:t>5/23/2012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6F6949-40AC-4F59-A6BB-B2A196B6A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10820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DB221-E878-4107-A6DB-E0A05966F8E9}" type="datetimeFigureOut">
              <a:rPr lang="en-US" smtClean="0">
                <a:solidFill>
                  <a:prstClr val="black">
                    <a:tint val="75000"/>
                  </a:prstClr>
                </a:solidFill>
              </a:rPr>
              <a:pPr/>
              <a:t>5/23/2012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6F6949-40AC-4F59-A6BB-B2A196B6A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99299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A88DA01-B29E-448F-9154-74AB091CA2C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550498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09DA1C6-0FE1-4118-8D92-A4010E81300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83141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8DA8A15-186D-4DA5-8005-D784F62748A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154981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FAE2F79A-5830-4E39-82FC-75F88343134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050567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9D13E1EC-240B-43A1-991D-20A8ECA6794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923416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FC23CDF9-52D0-496B-9220-658D1598C0B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19004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4A513A-6E3C-433C-8525-7C83B7F8D2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2813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A910064C-E3A5-49E4-8E53-9F38EDE8E72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520490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1EE5283-8571-434B-8977-6094B542398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497413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8734EC09-0696-46B4-970D-4871D3BFFE5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841270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E7ABAEAB-7DAF-4869-AEAA-46743090DA7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027662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EB12810-8019-4C1B-95D7-215F310816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386779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ED98360-58A7-4286-B755-461C78C0D59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3680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941A9BB-A84B-4962-BE0B-879B9C9280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701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567F76-87D7-431C-A265-0BF25DFD5C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314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B7698D-A9DE-452E-8986-263A6F200A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605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98F89-5683-409B-A096-A4F1F21C57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832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B1DC60F-89A6-46C5-899C-DA9E4543D3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7978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DB414D-CA99-41B3-989D-E51EB493EB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4575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70E2D-5BC4-46BA-8DBB-8EF3A4D55B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6566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CBCAA4-DE68-4610-8022-22225E0280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2747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1AF014-ABAD-4B33-A961-4D185607DF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1372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7AF62-4B12-418F-82DD-9FE645C0FA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770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D8F3E5-16EE-40A3-B474-2DC3053714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0242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4A513A-6E3C-433C-8525-7C83B7F8D2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3950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941A9BB-A84B-4962-BE0B-879B9C9280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1466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567F76-87D7-431C-A265-0BF25DFD5C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0189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B7698D-A9DE-452E-8986-263A6F200A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3560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A15C8D-1FC8-45E3-A6E0-2307390A28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29184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98F89-5683-409B-A096-A4F1F21C57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31018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DB414D-CA99-41B3-989D-E51EB493EB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2584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70E2D-5BC4-46BA-8DBB-8EF3A4D55B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3376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CBCAA4-DE68-4610-8022-22225E0280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2232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1AF014-ABAD-4B33-A961-4D185607DF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616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7AF62-4B12-418F-82DD-9FE645C0FA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76322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D8F3E5-16EE-40A3-B474-2DC3053714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0120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4A513A-6E3C-433C-8525-7C83B7F8D2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72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941A9BB-A84B-4962-BE0B-879B9C9280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5784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567F76-87D7-431C-A265-0BF25DFD5C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024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FAF50FF-C1C5-4E11-8887-737276EA0A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0875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B7698D-A9DE-452E-8986-263A6F200A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0612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98F89-5683-409B-A096-A4F1F21C57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0318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DB414D-CA99-41B3-989D-E51EB493EB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7156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70E2D-5BC4-46BA-8DBB-8EF3A4D55B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58084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CBCAA4-DE68-4610-8022-22225E0280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8402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1AF014-ABAD-4B33-A961-4D185607DF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7414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7AF62-4B12-418F-82DD-9FE645C0FA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75587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D8F3E5-16EE-40A3-B474-2DC3053714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125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4A513A-6E3C-433C-8525-7C83B7F8D2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71870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941A9BB-A84B-4962-BE0B-879B9C9280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0490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B29950A-E479-40D6-AC45-975079C8AD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32446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567F76-87D7-431C-A265-0BF25DFD5C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77436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B7698D-A9DE-452E-8986-263A6F200A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25519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98F89-5683-409B-A096-A4F1F21C57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13283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DB414D-CA99-41B3-989D-E51EB493EB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56640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70E2D-5BC4-46BA-8DBB-8EF3A4D55B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0689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CBCAA4-DE68-4610-8022-22225E0280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7069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E68472-CE6B-4A0C-AD67-03862AF2B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0166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E0F226-A738-412D-B67D-2E649BEDB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66096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3F341E-FAE1-4B41-B8A0-978842C934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01829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C7C14F-3515-4147-8109-7D7A3F64F8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6933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B5B90CD-9FEB-4DA8-A2DC-01E0D9F0AC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4609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DD14F33-B183-4938-90A8-3B80CE82C4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70873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CF85F85-DE34-4EB9-AFA8-521E012F8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4246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6E52A8-A3E1-4A33-B330-FBB2E93BFC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59396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89A41E-3FBC-4C46-978D-FAF9835C2A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5125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BAEA78-2B16-43AE-9270-B7436A4FB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48446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981075-8B58-4D9B-BCB2-F8F7149E7E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96410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705A4C-25C7-4ECE-AC6D-B2F207E59E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26300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393511-441E-429E-9A82-E43DD56868D5}" type="slidenum">
              <a:rPr lang="en-US"/>
              <a:pPr>
                <a:defRPr/>
              </a:pPr>
              <a:t>‹#›</a:t>
            </a:fld>
            <a:endParaRPr lang="en-US"/>
          </a:p>
        </p:txBody>
      </p:sp>
    </p:spTree>
    <p:extLst>
      <p:ext uri="{BB962C8B-B14F-4D97-AF65-F5344CB8AC3E}">
        <p14:creationId xmlns:p14="http://schemas.microsoft.com/office/powerpoint/2010/main" val="2169776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B4D399-4DBC-4103-922E-24F113ED5D25}" type="slidenum">
              <a:rPr lang="en-US"/>
              <a:pPr>
                <a:defRPr/>
              </a:pPr>
              <a:t>‹#›</a:t>
            </a:fld>
            <a:endParaRPr lang="en-US"/>
          </a:p>
        </p:txBody>
      </p:sp>
    </p:spTree>
    <p:extLst>
      <p:ext uri="{BB962C8B-B14F-4D97-AF65-F5344CB8AC3E}">
        <p14:creationId xmlns:p14="http://schemas.microsoft.com/office/powerpoint/2010/main" val="541395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5C3537-AB52-4F62-A3B7-F3940328F3B7}" type="slidenum">
              <a:rPr lang="en-US"/>
              <a:pPr>
                <a:defRPr/>
              </a:pPr>
              <a:t>‹#›</a:t>
            </a:fld>
            <a:endParaRPr lang="en-US"/>
          </a:p>
        </p:txBody>
      </p:sp>
    </p:spTree>
    <p:extLst>
      <p:ext uri="{BB962C8B-B14F-4D97-AF65-F5344CB8AC3E}">
        <p14:creationId xmlns:p14="http://schemas.microsoft.com/office/powerpoint/2010/main" val="675014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B8E35CC-C30F-42C8-9B90-B77970C60A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75681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9377C5-6009-44EF-AE3B-854F8BDBC624}" type="slidenum">
              <a:rPr lang="en-US"/>
              <a:pPr>
                <a:defRPr/>
              </a:pPr>
              <a:t>‹#›</a:t>
            </a:fld>
            <a:endParaRPr lang="en-US"/>
          </a:p>
        </p:txBody>
      </p:sp>
    </p:spTree>
    <p:extLst>
      <p:ext uri="{BB962C8B-B14F-4D97-AF65-F5344CB8AC3E}">
        <p14:creationId xmlns:p14="http://schemas.microsoft.com/office/powerpoint/2010/main" val="3957605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41435F-3D17-427F-9F9D-66C8CDDC65D9}" type="slidenum">
              <a:rPr lang="en-US"/>
              <a:pPr>
                <a:defRPr/>
              </a:pPr>
              <a:t>‹#›</a:t>
            </a:fld>
            <a:endParaRPr lang="en-US"/>
          </a:p>
        </p:txBody>
      </p:sp>
    </p:spTree>
    <p:extLst>
      <p:ext uri="{BB962C8B-B14F-4D97-AF65-F5344CB8AC3E}">
        <p14:creationId xmlns:p14="http://schemas.microsoft.com/office/powerpoint/2010/main" val="40228907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68FAE1-F82A-4254-A0B5-766568D61261}" type="slidenum">
              <a:rPr lang="en-US"/>
              <a:pPr>
                <a:defRPr/>
              </a:pPr>
              <a:t>‹#›</a:t>
            </a:fld>
            <a:endParaRPr lang="en-US"/>
          </a:p>
        </p:txBody>
      </p:sp>
    </p:spTree>
    <p:extLst>
      <p:ext uri="{BB962C8B-B14F-4D97-AF65-F5344CB8AC3E}">
        <p14:creationId xmlns:p14="http://schemas.microsoft.com/office/powerpoint/2010/main" val="15079286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AD7F99D-F427-4892-87F0-0A2F7F895C92}" type="slidenum">
              <a:rPr lang="en-US"/>
              <a:pPr>
                <a:defRPr/>
              </a:pPr>
              <a:t>‹#›</a:t>
            </a:fld>
            <a:endParaRPr lang="en-US"/>
          </a:p>
        </p:txBody>
      </p:sp>
    </p:spTree>
    <p:extLst>
      <p:ext uri="{BB962C8B-B14F-4D97-AF65-F5344CB8AC3E}">
        <p14:creationId xmlns:p14="http://schemas.microsoft.com/office/powerpoint/2010/main" val="5545012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E8D143-0A9C-49DF-ABAE-399194C3C01B}" type="slidenum">
              <a:rPr lang="en-US"/>
              <a:pPr>
                <a:defRPr/>
              </a:pPr>
              <a:t>‹#›</a:t>
            </a:fld>
            <a:endParaRPr lang="en-US"/>
          </a:p>
        </p:txBody>
      </p:sp>
    </p:spTree>
    <p:extLst>
      <p:ext uri="{BB962C8B-B14F-4D97-AF65-F5344CB8AC3E}">
        <p14:creationId xmlns:p14="http://schemas.microsoft.com/office/powerpoint/2010/main" val="9744713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5C1DA8-5A81-4876-AC5E-BB463A9885D9}" type="slidenum">
              <a:rPr lang="en-US"/>
              <a:pPr>
                <a:defRPr/>
              </a:pPr>
              <a:t>‹#›</a:t>
            </a:fld>
            <a:endParaRPr lang="en-US"/>
          </a:p>
        </p:txBody>
      </p:sp>
    </p:spTree>
    <p:extLst>
      <p:ext uri="{BB962C8B-B14F-4D97-AF65-F5344CB8AC3E}">
        <p14:creationId xmlns:p14="http://schemas.microsoft.com/office/powerpoint/2010/main" val="22535696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B3D06B-5489-4E6D-8302-C9C8C7325D4A}" type="slidenum">
              <a:rPr lang="en-US"/>
              <a:pPr>
                <a:defRPr/>
              </a:pPr>
              <a:t>‹#›</a:t>
            </a:fld>
            <a:endParaRPr lang="en-US"/>
          </a:p>
        </p:txBody>
      </p:sp>
    </p:spTree>
    <p:extLst>
      <p:ext uri="{BB962C8B-B14F-4D97-AF65-F5344CB8AC3E}">
        <p14:creationId xmlns:p14="http://schemas.microsoft.com/office/powerpoint/2010/main" val="31186872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C3F16E-8353-4A57-8DDC-E074919B73DE}" type="slidenum">
              <a:rPr lang="en-US"/>
              <a:pPr>
                <a:defRPr/>
              </a:pPr>
              <a:t>‹#›</a:t>
            </a:fld>
            <a:endParaRPr lang="en-US"/>
          </a:p>
        </p:txBody>
      </p:sp>
    </p:spTree>
    <p:extLst>
      <p:ext uri="{BB962C8B-B14F-4D97-AF65-F5344CB8AC3E}">
        <p14:creationId xmlns:p14="http://schemas.microsoft.com/office/powerpoint/2010/main" val="29352151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3789BF-A417-4793-9164-44B80617F2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84935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701258F-746C-4168-84F9-9FCC273920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1191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5C9F944-1EA9-40C2-BD3F-E73ED437B6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7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AB80A3-9A23-4507-988D-DCCDFA4D6D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7907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A6CAF10-7A49-4435-9D2C-9EE75F8BD6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82706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1A7E7D5-CA8B-4D70-9ADD-FC4E1E794A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80279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EBA4E55-47D8-41F3-BFC6-AC2DDF341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06371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584067-2306-4DC7-B287-C663C425E3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14348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A2D9624-7690-49AD-8E34-5269C6464A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48471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1231FBA-BA87-4B7B-BD94-154B8EAADC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63462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24A9FE-FC9F-4E75-A419-A91A464AF5F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31056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58B5E0-0C85-469F-A15A-069EB2282C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62320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3789BF-A417-4793-9164-44B80617F2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4012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BF9E-EA16-4C11-BAD8-D8346BD510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32758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701258F-746C-4168-84F9-9FCC273920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85969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AB80A3-9A23-4507-988D-DCCDFA4D6D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83080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A6CAF10-7A49-4435-9D2C-9EE75F8BD6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53483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1A7E7D5-CA8B-4D70-9ADD-FC4E1E794A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41214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EBA4E55-47D8-41F3-BFC6-AC2DDF341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38837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584067-2306-4DC7-B287-C663C425E3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94910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A2D9624-7690-49AD-8E34-5269C6464A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86540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1231FBA-BA87-4B7B-BD94-154B8EAADC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9229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24A9FE-FC9F-4E75-A419-A91A464AF5F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25369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58B5E0-0C85-469F-A15A-069EB2282C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0714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4.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B09FF5A0-26C6-4C4E-97AA-E174BA331146}"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511289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01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01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pPr>
            <a:endParaRPr lang="en-US">
              <a:solidFill>
                <a:srgbClr val="000000"/>
              </a:solidFill>
            </a:endParaRPr>
          </a:p>
        </p:txBody>
      </p:sp>
      <p:sp>
        <p:nvSpPr>
          <p:cNvPr id="2201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pPr>
            <a:endParaRPr lang="en-US">
              <a:solidFill>
                <a:srgbClr val="000000"/>
              </a:solidFill>
            </a:endParaRPr>
          </a:p>
        </p:txBody>
      </p:sp>
      <p:sp>
        <p:nvSpPr>
          <p:cNvPr id="2201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pPr>
            <a:fld id="{FE1207D3-2EBF-4E71-ABE4-7EAD0E0FAEC7}"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13827616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endParaRPr lang="en-US">
              <a:solidFill>
                <a:srgbClr val="000000"/>
              </a:solidFill>
            </a:endParaRPr>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eaLnBrk="0" fontAlgn="base" hangingPunct="0">
              <a:spcBef>
                <a:spcPct val="0"/>
              </a:spcBef>
              <a:spcAft>
                <a:spcPct val="0"/>
              </a:spcAft>
              <a:defRPr/>
            </a:pPr>
            <a:endParaRPr lang="en-US">
              <a:solidFill>
                <a:srgbClr val="000000"/>
              </a:solidFill>
            </a:endParaRPr>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74302825-3A71-43EA-AD06-26079B20E86C}"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71350001"/>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035B3C94-9833-41D8-93FE-2D3F71404A49}"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07195571"/>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FDB221-E878-4107-A6DB-E0A05966F8E9}" type="datetimeFigureOut">
              <a:rPr lang="en-US" smtClean="0">
                <a:solidFill>
                  <a:prstClr val="black">
                    <a:tint val="75000"/>
                  </a:prstClr>
                </a:solidFill>
              </a:rPr>
              <a:pPr/>
              <a:t>5/23/2012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6F6949-40AC-4F59-A6BB-B2A196B6A4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418318"/>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effectLst>
                  <a:outerShdw blurRad="38100" dist="38100" dir="2700000" algn="tl">
                    <a:srgbClr val="000000"/>
                  </a:outerShdw>
                </a:effectLst>
                <a:latin typeface="+mn-lt"/>
              </a:defRPr>
            </a:lvl1pPr>
          </a:lstStyle>
          <a:p>
            <a:pPr fontAlgn="base">
              <a:spcBef>
                <a:spcPct val="0"/>
              </a:spcBef>
              <a:spcAft>
                <a:spcPct val="0"/>
              </a:spcAft>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effectLst>
                  <a:outerShdw blurRad="38100" dist="38100" dir="2700000" algn="tl">
                    <a:srgbClr val="000000"/>
                  </a:outerShdw>
                </a:effectLst>
                <a:latin typeface="+mn-lt"/>
              </a:defRPr>
            </a:lvl1pPr>
          </a:lstStyle>
          <a:p>
            <a:pPr fontAlgn="base">
              <a:spcBef>
                <a:spcPct val="0"/>
              </a:spcBef>
              <a:spcAft>
                <a:spcPct val="0"/>
              </a:spcAft>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effectLst>
                  <a:outerShdw blurRad="38100" dist="38100" dir="2700000" algn="tl">
                    <a:srgbClr val="000000"/>
                  </a:outerShdw>
                </a:effectLst>
                <a:latin typeface="+mn-lt"/>
              </a:defRPr>
            </a:lvl1pPr>
          </a:lstStyle>
          <a:p>
            <a:pPr fontAlgn="base">
              <a:spcBef>
                <a:spcPct val="0"/>
              </a:spcBef>
              <a:spcAft>
                <a:spcPct val="0"/>
              </a:spcAft>
            </a:pPr>
            <a:fld id="{A3EEB478-F732-49AE-B0D4-1DC036A8B77B}"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486243142"/>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Lst>
  <p:txStyles>
    <p:titleStyle>
      <a:lvl1pPr algn="ctr" rtl="0" fontAlgn="base">
        <a:spcBef>
          <a:spcPct val="0"/>
        </a:spcBef>
        <a:spcAft>
          <a:spcPct val="0"/>
        </a:spcAft>
        <a:defRPr sz="4400">
          <a:solidFill>
            <a:schemeClr val="bg1"/>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bg1"/>
          </a:solidFill>
          <a:effectLst>
            <a:outerShdw blurRad="38100" dist="38100" dir="2700000" algn="tl">
              <a:srgbClr val="000000"/>
            </a:outerShdw>
          </a:effectLst>
          <a:latin typeface="Century Gothic" pitchFamily="34" charset="0"/>
        </a:defRPr>
      </a:lvl2pPr>
      <a:lvl3pPr algn="ctr" rtl="0" fontAlgn="base">
        <a:spcBef>
          <a:spcPct val="0"/>
        </a:spcBef>
        <a:spcAft>
          <a:spcPct val="0"/>
        </a:spcAft>
        <a:defRPr sz="4400">
          <a:solidFill>
            <a:schemeClr val="bg1"/>
          </a:solidFill>
          <a:effectLst>
            <a:outerShdw blurRad="38100" dist="38100" dir="2700000" algn="tl">
              <a:srgbClr val="000000"/>
            </a:outerShdw>
          </a:effectLst>
          <a:latin typeface="Century Gothic" pitchFamily="34" charset="0"/>
        </a:defRPr>
      </a:lvl3pPr>
      <a:lvl4pPr algn="ctr" rtl="0" fontAlgn="base">
        <a:spcBef>
          <a:spcPct val="0"/>
        </a:spcBef>
        <a:spcAft>
          <a:spcPct val="0"/>
        </a:spcAft>
        <a:defRPr sz="4400">
          <a:solidFill>
            <a:schemeClr val="bg1"/>
          </a:solidFill>
          <a:effectLst>
            <a:outerShdw blurRad="38100" dist="38100" dir="2700000" algn="tl">
              <a:srgbClr val="000000"/>
            </a:outerShdw>
          </a:effectLst>
          <a:latin typeface="Century Gothic" pitchFamily="34" charset="0"/>
        </a:defRPr>
      </a:lvl4pPr>
      <a:lvl5pPr algn="ctr" rtl="0" fontAlgn="base">
        <a:spcBef>
          <a:spcPct val="0"/>
        </a:spcBef>
        <a:spcAft>
          <a:spcPct val="0"/>
        </a:spcAft>
        <a:defRPr sz="4400">
          <a:solidFill>
            <a:schemeClr val="bg1"/>
          </a:solidFill>
          <a:effectLst>
            <a:outerShdw blurRad="38100" dist="38100" dir="2700000" algn="tl">
              <a:srgbClr val="000000"/>
            </a:outerShdw>
          </a:effectLst>
          <a:latin typeface="Century Gothic" pitchFamily="34" charset="0"/>
        </a:defRPr>
      </a:lvl5pPr>
      <a:lvl6pPr marL="457200" algn="ctr" rtl="0" fontAlgn="base">
        <a:spcBef>
          <a:spcPct val="0"/>
        </a:spcBef>
        <a:spcAft>
          <a:spcPct val="0"/>
        </a:spcAft>
        <a:defRPr sz="4400">
          <a:solidFill>
            <a:schemeClr val="bg1"/>
          </a:solidFill>
          <a:effectLst>
            <a:outerShdw blurRad="38100" dist="38100" dir="2700000" algn="tl">
              <a:srgbClr val="000000"/>
            </a:outerShdw>
          </a:effectLst>
          <a:latin typeface="Century Gothic" pitchFamily="34" charset="0"/>
        </a:defRPr>
      </a:lvl6pPr>
      <a:lvl7pPr marL="914400" algn="ctr" rtl="0" fontAlgn="base">
        <a:spcBef>
          <a:spcPct val="0"/>
        </a:spcBef>
        <a:spcAft>
          <a:spcPct val="0"/>
        </a:spcAft>
        <a:defRPr sz="4400">
          <a:solidFill>
            <a:schemeClr val="bg1"/>
          </a:solidFill>
          <a:effectLst>
            <a:outerShdw blurRad="38100" dist="38100" dir="2700000" algn="tl">
              <a:srgbClr val="000000"/>
            </a:outerShdw>
          </a:effectLst>
          <a:latin typeface="Century Gothic" pitchFamily="34" charset="0"/>
        </a:defRPr>
      </a:lvl7pPr>
      <a:lvl8pPr marL="1371600" algn="ctr" rtl="0" fontAlgn="base">
        <a:spcBef>
          <a:spcPct val="0"/>
        </a:spcBef>
        <a:spcAft>
          <a:spcPct val="0"/>
        </a:spcAft>
        <a:defRPr sz="4400">
          <a:solidFill>
            <a:schemeClr val="bg1"/>
          </a:solidFill>
          <a:effectLst>
            <a:outerShdw blurRad="38100" dist="38100" dir="2700000" algn="tl">
              <a:srgbClr val="000000"/>
            </a:outerShdw>
          </a:effectLst>
          <a:latin typeface="Century Gothic" pitchFamily="34" charset="0"/>
        </a:defRPr>
      </a:lvl8pPr>
      <a:lvl9pPr marL="1828800" algn="ctr" rtl="0" fontAlgn="base">
        <a:spcBef>
          <a:spcPct val="0"/>
        </a:spcBef>
        <a:spcAft>
          <a:spcPct val="0"/>
        </a:spcAft>
        <a:defRPr sz="4400">
          <a:solidFill>
            <a:schemeClr val="bg1"/>
          </a:solidFill>
          <a:effectLst>
            <a:outerShdw blurRad="38100" dist="38100" dir="2700000" algn="tl">
              <a:srgbClr val="000000"/>
            </a:outerShdw>
          </a:effectLst>
          <a:latin typeface="Century Gothic" pitchFamily="34" charset="0"/>
        </a:defRPr>
      </a:lvl9pPr>
    </p:titleStyle>
    <p:bodyStyle>
      <a:lvl1pPr marL="342900" indent="-342900" algn="l" rtl="0" fontAlgn="base">
        <a:spcBef>
          <a:spcPct val="20000"/>
        </a:spcBef>
        <a:spcAft>
          <a:spcPct val="0"/>
        </a:spcAft>
        <a:buChar char="•"/>
        <a:defRPr sz="3200">
          <a:solidFill>
            <a:schemeClr val="bg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bg1"/>
          </a:solidFill>
          <a:effectLst>
            <a:outerShdw blurRad="38100" dist="38100" dir="2700000" algn="tl">
              <a:srgbClr val="000000"/>
            </a:outerShdw>
          </a:effectLst>
          <a:latin typeface="+mn-lt"/>
        </a:defRPr>
      </a:lvl2pPr>
      <a:lvl3pPr marL="1143000" indent="-228600" algn="l" rtl="0" fontAlgn="base">
        <a:spcBef>
          <a:spcPct val="20000"/>
        </a:spcBef>
        <a:spcAft>
          <a:spcPct val="0"/>
        </a:spcAft>
        <a:buChar char="•"/>
        <a:defRPr sz="2400">
          <a:solidFill>
            <a:schemeClr val="bg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bg1"/>
          </a:solidFill>
          <a:effectLst>
            <a:outerShdw blurRad="38100" dist="38100" dir="2700000" algn="tl">
              <a:srgbClr val="000000"/>
            </a:outerShdw>
          </a:effectLst>
          <a:latin typeface="+mn-lt"/>
        </a:defRPr>
      </a:lvl4pPr>
      <a:lvl5pPr marL="2057400" indent="-228600" algn="l" rtl="0" fontAlgn="base">
        <a:spcBef>
          <a:spcPct val="20000"/>
        </a:spcBef>
        <a:spcAft>
          <a:spcPct val="0"/>
        </a:spcAft>
        <a:buChar char="»"/>
        <a:defRPr sz="2000">
          <a:solidFill>
            <a:schemeClr val="bg1"/>
          </a:solidFill>
          <a:effectLst>
            <a:outerShdw blurRad="38100" dist="38100" dir="2700000" algn="tl">
              <a:srgbClr val="000000"/>
            </a:outerShdw>
          </a:effectLst>
          <a:latin typeface="+mn-lt"/>
        </a:defRPr>
      </a:lvl5pPr>
      <a:lvl6pPr marL="2514600" indent="-228600" algn="l" rtl="0" fontAlgn="base">
        <a:spcBef>
          <a:spcPct val="20000"/>
        </a:spcBef>
        <a:spcAft>
          <a:spcPct val="0"/>
        </a:spcAft>
        <a:buChar char="»"/>
        <a:defRPr sz="2000">
          <a:solidFill>
            <a:schemeClr val="bg1"/>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sz="2000">
          <a:solidFill>
            <a:schemeClr val="bg1"/>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sz="2000">
          <a:solidFill>
            <a:schemeClr val="bg1"/>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sz="2000">
          <a:solidFill>
            <a:schemeClr val="bg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422E8B3E-2FE8-4C00-8B0A-BDB3D2EAA211}"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369741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422E8B3E-2FE8-4C00-8B0A-BDB3D2EAA211}"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2488630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422E8B3E-2FE8-4C00-8B0A-BDB3D2EAA211}"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33128881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422E8B3E-2FE8-4C00-8B0A-BDB3D2EAA211}"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679810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371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endParaRPr lang="en-US">
              <a:solidFill>
                <a:srgbClr val="000000"/>
              </a:solidFill>
            </a:endParaRPr>
          </a:p>
        </p:txBody>
      </p:sp>
      <p:sp>
        <p:nvSpPr>
          <p:cNvPr id="24371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eaLnBrk="0" fontAlgn="base" hangingPunct="0">
              <a:spcBef>
                <a:spcPct val="0"/>
              </a:spcBef>
              <a:spcAft>
                <a:spcPct val="0"/>
              </a:spcAft>
              <a:defRPr/>
            </a:pPr>
            <a:endParaRPr lang="en-US">
              <a:solidFill>
                <a:srgbClr val="000000"/>
              </a:solidFill>
            </a:endParaRPr>
          </a:p>
        </p:txBody>
      </p:sp>
      <p:sp>
        <p:nvSpPr>
          <p:cNvPr id="24371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47DCF84B-EC94-46CF-A53D-3D0C181A7B42}"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1413203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0" fontAlgn="base" hangingPunct="0">
              <a:spcBef>
                <a:spcPct val="0"/>
              </a:spcBef>
              <a:spcAft>
                <a:spcPct val="0"/>
              </a:spcAft>
              <a:defRPr/>
            </a:pPr>
            <a:fld id="{0CBC1C93-90BF-4DFC-ABEB-BCCB85210562}"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34605358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0DD4064-D285-41F5-9223-C5F9830C74D0}" type="slidenum">
              <a:rPr lang="en-US" smtClean="0">
                <a:solidFill>
                  <a:srgbClr val="000000"/>
                </a:solidFill>
              </a:rPr>
              <a:pPr eaLnBrk="0" fontAlgn="base" hangingPunct="0">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064926518"/>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0DD4064-D285-41F5-9223-C5F9830C74D0}" type="slidenum">
              <a:rPr lang="en-US" smtClean="0">
                <a:solidFill>
                  <a:srgbClr val="000000"/>
                </a:solidFill>
              </a:rPr>
              <a:pPr eaLnBrk="0" fontAlgn="base" hangingPunct="0">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42933976"/>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5.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jpeg"/><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8.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0.xml"/></Relationships>
</file>

<file path=ppt/slides/_rels/slide3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12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9.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0.xml"/></Relationships>
</file>

<file path=ppt/slides/_rels/slide65.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150.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50.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ney po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400"/>
            <a:ext cx="9190038" cy="1234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4"/>
          <p:cNvSpPr txBox="1">
            <a:spLocks noChangeArrowheads="1"/>
          </p:cNvSpPr>
          <p:nvPr/>
        </p:nvSpPr>
        <p:spPr bwMode="auto">
          <a:xfrm>
            <a:off x="1066800" y="685800"/>
            <a:ext cx="754380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pPr>
            <a:r>
              <a:rPr lang="en-US" sz="2800" b="1" i="1" dirty="0" smtClean="0">
                <a:solidFill>
                  <a:schemeClr val="accent6">
                    <a:lumMod val="50000"/>
                  </a:schemeClr>
                </a:solidFill>
                <a:effectLst>
                  <a:outerShdw blurRad="38100" dist="38100" dir="2700000" algn="tl">
                    <a:srgbClr val="000000">
                      <a:alpha val="43137"/>
                    </a:srgbClr>
                  </a:outerShdw>
                </a:effectLst>
              </a:rPr>
              <a:t>BRIEF  HISTORY  </a:t>
            </a:r>
            <a:r>
              <a:rPr lang="en-US" sz="2800" b="1" i="1" dirty="0" smtClean="0">
                <a:solidFill>
                  <a:schemeClr val="accent6">
                    <a:lumMod val="50000"/>
                  </a:schemeClr>
                </a:solidFill>
                <a:effectLst>
                  <a:outerShdw blurRad="38100" dist="38100" dir="2700000" algn="tl">
                    <a:srgbClr val="000000">
                      <a:alpha val="43137"/>
                    </a:srgbClr>
                  </a:outerShdw>
                </a:effectLst>
              </a:rPr>
              <a:t>OF  LONGLEAF  PINE  IN  THE FLORIDA  PARISHES  OF  LOUISIANA</a:t>
            </a:r>
          </a:p>
          <a:p>
            <a:pPr algn="ctr" eaLnBrk="0" fontAlgn="base" hangingPunct="0">
              <a:spcBef>
                <a:spcPct val="50000"/>
              </a:spcBef>
              <a:spcAft>
                <a:spcPct val="0"/>
              </a:spcAft>
            </a:pPr>
            <a:endParaRPr lang="en-US" sz="2800" b="1" i="1" dirty="0">
              <a:solidFill>
                <a:schemeClr val="accent6">
                  <a:lumMod val="50000"/>
                </a:schemeClr>
              </a:solidFill>
              <a:effectLst>
                <a:outerShdw blurRad="38100" dist="38100" dir="2700000" algn="tl">
                  <a:srgbClr val="000000">
                    <a:alpha val="43137"/>
                  </a:srgbClr>
                </a:outerShdw>
              </a:effectLst>
            </a:endParaRPr>
          </a:p>
          <a:p>
            <a:pPr algn="ctr" eaLnBrk="0" fontAlgn="base" hangingPunct="0">
              <a:spcBef>
                <a:spcPct val="50000"/>
              </a:spcBef>
              <a:spcAft>
                <a:spcPct val="0"/>
              </a:spcAft>
            </a:pPr>
            <a:r>
              <a:rPr lang="en-US" sz="2800" b="1" i="1" dirty="0" smtClean="0">
                <a:solidFill>
                  <a:schemeClr val="accent6">
                    <a:lumMod val="50000"/>
                  </a:schemeClr>
                </a:solidFill>
                <a:effectLst>
                  <a:outerShdw blurRad="38100" dist="38100" dir="2700000" algn="tl">
                    <a:srgbClr val="000000">
                      <a:alpha val="43137"/>
                    </a:srgbClr>
                  </a:outerShdw>
                </a:effectLst>
              </a:rPr>
              <a:t>Southeast Louisiana Longleaf Pine Field Day</a:t>
            </a:r>
          </a:p>
          <a:p>
            <a:pPr algn="ctr" eaLnBrk="0" fontAlgn="base" hangingPunct="0">
              <a:spcBef>
                <a:spcPct val="50000"/>
              </a:spcBef>
              <a:spcAft>
                <a:spcPct val="0"/>
              </a:spcAft>
            </a:pPr>
            <a:r>
              <a:rPr lang="en-US" sz="2800" b="1" i="1" dirty="0" smtClean="0">
                <a:solidFill>
                  <a:schemeClr val="accent6">
                    <a:lumMod val="50000"/>
                  </a:schemeClr>
                </a:solidFill>
                <a:effectLst>
                  <a:outerShdw blurRad="38100" dist="38100" dir="2700000" algn="tl">
                    <a:srgbClr val="000000">
                      <a:alpha val="43137"/>
                    </a:srgbClr>
                  </a:outerShdw>
                </a:effectLst>
              </a:rPr>
              <a:t>Restoring and Managing Longleaf Pine on Private Lands</a:t>
            </a:r>
          </a:p>
          <a:p>
            <a:pPr algn="ctr" eaLnBrk="0" fontAlgn="base" hangingPunct="0">
              <a:spcBef>
                <a:spcPct val="50000"/>
              </a:spcBef>
              <a:spcAft>
                <a:spcPct val="0"/>
              </a:spcAft>
            </a:pPr>
            <a:endParaRPr lang="en-US" sz="2800" b="1" i="1" dirty="0">
              <a:solidFill>
                <a:schemeClr val="accent6">
                  <a:lumMod val="50000"/>
                </a:schemeClr>
              </a:solidFill>
              <a:effectLst>
                <a:outerShdw blurRad="38100" dist="38100" dir="2700000" algn="tl">
                  <a:srgbClr val="000000">
                    <a:alpha val="43137"/>
                  </a:srgbClr>
                </a:outerShdw>
              </a:effectLst>
            </a:endParaRPr>
          </a:p>
          <a:p>
            <a:pPr algn="ctr" eaLnBrk="0" fontAlgn="base" hangingPunct="0">
              <a:spcBef>
                <a:spcPct val="50000"/>
              </a:spcBef>
              <a:spcAft>
                <a:spcPct val="0"/>
              </a:spcAft>
            </a:pPr>
            <a:r>
              <a:rPr lang="en-US" sz="2800" b="1" i="1" dirty="0" smtClean="0">
                <a:solidFill>
                  <a:schemeClr val="accent6">
                    <a:lumMod val="50000"/>
                  </a:schemeClr>
                </a:solidFill>
                <a:effectLst>
                  <a:outerShdw blurRad="38100" dist="38100" dir="2700000" algn="tl">
                    <a:srgbClr val="000000">
                      <a:alpha val="43137"/>
                    </a:srgbClr>
                  </a:outerShdw>
                </a:effectLst>
              </a:rPr>
              <a:t>24 May 2012</a:t>
            </a:r>
          </a:p>
        </p:txBody>
      </p:sp>
    </p:spTree>
    <p:extLst>
      <p:ext uri="{BB962C8B-B14F-4D97-AF65-F5344CB8AC3E}">
        <p14:creationId xmlns:p14="http://schemas.microsoft.com/office/powerpoint/2010/main" val="38743827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ney poste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0" y="-5486400"/>
            <a:ext cx="9190038" cy="1234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5531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30722" name="Picture 2" descr="Great Southern 1 fr BR Nov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404813"/>
            <a:ext cx="5715000" cy="766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8885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629400" y="5838798"/>
            <a:ext cx="2286000" cy="923330"/>
          </a:xfrm>
          <a:prstGeom prst="rect">
            <a:avLst/>
          </a:prstGeom>
          <a:noFill/>
        </p:spPr>
        <p:txBody>
          <a:bodyPr wrap="square" rtlCol="0">
            <a:spAutoFit/>
          </a:bodyPr>
          <a:lstStyle/>
          <a:p>
            <a:r>
              <a:rPr lang="en-US" b="1" dirty="0" smtClean="0"/>
              <a:t>Photo from “Bogalusa Story” by C.W. Goodyear, 1950 </a:t>
            </a:r>
            <a:endParaRPr lang="en-US" b="1" dirty="0"/>
          </a:p>
        </p:txBody>
      </p:sp>
      <p:sp>
        <p:nvSpPr>
          <p:cNvPr id="4" name="TextBox 3"/>
          <p:cNvSpPr txBox="1"/>
          <p:nvPr/>
        </p:nvSpPr>
        <p:spPr>
          <a:xfrm>
            <a:off x="2743200" y="762000"/>
            <a:ext cx="5181600" cy="523220"/>
          </a:xfrm>
          <a:prstGeom prst="rect">
            <a:avLst/>
          </a:prstGeom>
          <a:noFill/>
        </p:spPr>
        <p:txBody>
          <a:bodyPr wrap="square" rtlCol="0">
            <a:spAutoFit/>
          </a:bodyPr>
          <a:lstStyle/>
          <a:p>
            <a:r>
              <a:rPr lang="en-US" sz="2800" b="1" dirty="0" smtClean="0">
                <a:solidFill>
                  <a:srgbClr val="FFFF00"/>
                </a:solidFill>
                <a:effectLst>
                  <a:outerShdw blurRad="38100" dist="38100" dir="2700000" algn="tl">
                    <a:srgbClr val="000000">
                      <a:alpha val="43137"/>
                    </a:srgbClr>
                  </a:outerShdw>
                </a:effectLst>
              </a:rPr>
              <a:t>Earliest Settlers in late 1700’s</a:t>
            </a:r>
            <a:endParaRPr lang="en-US"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039005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Mary_Sellers_Hood-Susan_Sellers_Bur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4950" cy="10744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3872" y="-76200"/>
            <a:ext cx="8077200" cy="2308324"/>
          </a:xfrm>
          <a:prstGeom prst="rect">
            <a:avLst/>
          </a:prstGeom>
          <a:noFill/>
        </p:spPr>
        <p:txBody>
          <a:bodyPr wrap="square" rtlCol="0">
            <a:spAutoFit/>
          </a:bodyPr>
          <a:lstStyle/>
          <a:p>
            <a:r>
              <a:rPr lang="en-US" sz="2400" b="1" i="1" dirty="0" smtClean="0">
                <a:solidFill>
                  <a:srgbClr val="FFFF00"/>
                </a:solidFill>
              </a:rPr>
              <a:t>“They </a:t>
            </a:r>
            <a:r>
              <a:rPr lang="en-US" sz="2400" b="1" i="1" dirty="0">
                <a:solidFill>
                  <a:srgbClr val="FFFF00"/>
                </a:solidFill>
              </a:rPr>
              <a:t>desired an open, poor, pine country, which forbade a numerous population</a:t>
            </a:r>
            <a:r>
              <a:rPr lang="en-US" sz="2400" b="1" i="1" dirty="0" smtClean="0">
                <a:solidFill>
                  <a:srgbClr val="FFFF00"/>
                </a:solidFill>
              </a:rPr>
              <a:t>.”</a:t>
            </a:r>
          </a:p>
          <a:p>
            <a:r>
              <a:rPr lang="en-US" b="1" i="1" dirty="0" smtClean="0">
                <a:solidFill>
                  <a:srgbClr val="FFFF00"/>
                </a:solidFill>
              </a:rPr>
              <a:t>“</a:t>
            </a:r>
            <a:r>
              <a:rPr lang="en-US" sz="2400" b="1" i="1" dirty="0" smtClean="0">
                <a:solidFill>
                  <a:srgbClr val="FFFF00"/>
                </a:solidFill>
              </a:rPr>
              <a:t>Here </a:t>
            </a:r>
            <a:r>
              <a:rPr lang="en-US" sz="2400" b="1" i="1" dirty="0">
                <a:solidFill>
                  <a:srgbClr val="FFFF00"/>
                </a:solidFill>
              </a:rPr>
              <a:t>they grew sufficient corn for bread and a few of the coarser vegetables, and in blissful ignorance enjoyed life after the manner they loved.  The country gave character to the people: both were wild and poor. . </a:t>
            </a:r>
            <a:r>
              <a:rPr lang="en-US" sz="2400" b="1" i="1" dirty="0" smtClean="0">
                <a:solidFill>
                  <a:srgbClr val="FFFF00"/>
                </a:solidFill>
              </a:rPr>
              <a:t>.  </a:t>
            </a:r>
            <a:r>
              <a:rPr lang="en-US" sz="1400" b="1" dirty="0" smtClean="0">
                <a:solidFill>
                  <a:srgbClr val="FFFF00"/>
                </a:solidFill>
              </a:rPr>
              <a:t>William </a:t>
            </a:r>
            <a:r>
              <a:rPr lang="en-US" sz="1400" b="1" dirty="0">
                <a:solidFill>
                  <a:srgbClr val="FFFF00"/>
                </a:solidFill>
              </a:rPr>
              <a:t>H. Sparks, Ca. 1850 </a:t>
            </a:r>
          </a:p>
        </p:txBody>
      </p:sp>
    </p:spTree>
    <p:extLst>
      <p:ext uri="{BB962C8B-B14F-4D97-AF65-F5344CB8AC3E}">
        <p14:creationId xmlns:p14="http://schemas.microsoft.com/office/powerpoint/2010/main" val="349113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Old LL settler Amos Leepers pl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2400"/>
            <a:ext cx="11125200" cy="7085013"/>
          </a:xfrm>
          <a:prstGeom prst="rect">
            <a:avLst/>
          </a:prstGeom>
          <a:noFill/>
          <a:extLst>
            <a:ext uri="{909E8E84-426E-40DD-AFC4-6F175D3DCCD1}">
              <a14:hiddenFill xmlns:a14="http://schemas.microsoft.com/office/drawing/2010/main">
                <a:solidFill>
                  <a:srgbClr val="FFFFFF"/>
                </a:solidFill>
              </a14:hiddenFill>
            </a:ext>
          </a:extLst>
        </p:spPr>
      </p:pic>
      <p:sp>
        <p:nvSpPr>
          <p:cNvPr id="200707" name="Text Box 3"/>
          <p:cNvSpPr txBox="1">
            <a:spLocks noChangeArrowheads="1"/>
          </p:cNvSpPr>
          <p:nvPr/>
        </p:nvSpPr>
        <p:spPr bwMode="auto">
          <a:xfrm>
            <a:off x="5029200" y="0"/>
            <a:ext cx="4495800"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400" b="1" dirty="0" smtClean="0">
                <a:solidFill>
                  <a:srgbClr val="FFFF00"/>
                </a:solidFill>
              </a:rPr>
              <a:t>CORN</a:t>
            </a:r>
          </a:p>
          <a:p>
            <a:pPr eaLnBrk="0" fontAlgn="base" hangingPunct="0">
              <a:spcBef>
                <a:spcPct val="50000"/>
              </a:spcBef>
              <a:spcAft>
                <a:spcPct val="0"/>
              </a:spcAft>
            </a:pPr>
            <a:r>
              <a:rPr lang="en-US" sz="2400" b="1" dirty="0" smtClean="0">
                <a:solidFill>
                  <a:srgbClr val="FFFF00"/>
                </a:solidFill>
              </a:rPr>
              <a:t>SWEET POTATOES</a:t>
            </a:r>
          </a:p>
          <a:p>
            <a:pPr eaLnBrk="0" fontAlgn="base" hangingPunct="0">
              <a:spcBef>
                <a:spcPct val="50000"/>
              </a:spcBef>
              <a:spcAft>
                <a:spcPct val="0"/>
              </a:spcAft>
            </a:pPr>
            <a:r>
              <a:rPr lang="en-US" sz="2400" b="1" dirty="0" smtClean="0">
                <a:solidFill>
                  <a:srgbClr val="FFFF00"/>
                </a:solidFill>
              </a:rPr>
              <a:t>BEANS, PEAS</a:t>
            </a:r>
          </a:p>
          <a:p>
            <a:pPr eaLnBrk="0" fontAlgn="base" hangingPunct="0">
              <a:spcBef>
                <a:spcPct val="50000"/>
              </a:spcBef>
              <a:spcAft>
                <a:spcPct val="0"/>
              </a:spcAft>
            </a:pPr>
            <a:r>
              <a:rPr lang="en-US" sz="2400" b="1" dirty="0" smtClean="0">
                <a:solidFill>
                  <a:srgbClr val="FFFF00"/>
                </a:solidFill>
              </a:rPr>
              <a:t>PEANUTS</a:t>
            </a:r>
          </a:p>
          <a:p>
            <a:pPr eaLnBrk="0" fontAlgn="base" hangingPunct="0">
              <a:spcBef>
                <a:spcPct val="50000"/>
              </a:spcBef>
              <a:spcAft>
                <a:spcPct val="0"/>
              </a:spcAft>
            </a:pPr>
            <a:r>
              <a:rPr lang="en-US" sz="2400" b="1" dirty="0" smtClean="0">
                <a:solidFill>
                  <a:srgbClr val="FFFF00"/>
                </a:solidFill>
              </a:rPr>
              <a:t>“UPLAND RICE”</a:t>
            </a:r>
          </a:p>
          <a:p>
            <a:pPr eaLnBrk="0" fontAlgn="base" hangingPunct="0">
              <a:spcBef>
                <a:spcPct val="50000"/>
              </a:spcBef>
              <a:spcAft>
                <a:spcPct val="0"/>
              </a:spcAft>
            </a:pPr>
            <a:r>
              <a:rPr lang="en-US" sz="2400" b="1" dirty="0" smtClean="0">
                <a:solidFill>
                  <a:srgbClr val="FFFF00"/>
                </a:solidFill>
              </a:rPr>
              <a:t>SUGAR CANE</a:t>
            </a:r>
          </a:p>
        </p:txBody>
      </p:sp>
      <p:sp>
        <p:nvSpPr>
          <p:cNvPr id="2" name="TextBox 1"/>
          <p:cNvSpPr txBox="1"/>
          <p:nvPr/>
        </p:nvSpPr>
        <p:spPr>
          <a:xfrm>
            <a:off x="990600" y="685800"/>
            <a:ext cx="3581400" cy="954107"/>
          </a:xfrm>
          <a:prstGeom prst="rect">
            <a:avLst/>
          </a:prstGeom>
          <a:noFill/>
        </p:spPr>
        <p:txBody>
          <a:bodyPr wrap="square" rtlCol="0">
            <a:spAutoFit/>
          </a:bodyPr>
          <a:lstStyle/>
          <a:p>
            <a:r>
              <a:rPr lang="en-US" sz="2800" b="1" dirty="0" smtClean="0">
                <a:solidFill>
                  <a:srgbClr val="FFFF00"/>
                </a:solidFill>
              </a:rPr>
              <a:t>Common crops of early settlers:</a:t>
            </a:r>
            <a:endParaRPr lang="en-US" sz="2800" b="1" dirty="0">
              <a:solidFill>
                <a:srgbClr val="FFFF00"/>
              </a:solidFill>
            </a:endParaRPr>
          </a:p>
        </p:txBody>
      </p:sp>
    </p:spTree>
    <p:extLst>
      <p:ext uri="{BB962C8B-B14F-4D97-AF65-F5344CB8AC3E}">
        <p14:creationId xmlns:p14="http://schemas.microsoft.com/office/powerpoint/2010/main" val="35228889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Cows in LL woo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10591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5827" name="Text Box 3"/>
          <p:cNvSpPr txBox="1">
            <a:spLocks noChangeArrowheads="1"/>
          </p:cNvSpPr>
          <p:nvPr/>
        </p:nvSpPr>
        <p:spPr bwMode="auto">
          <a:xfrm>
            <a:off x="1371600" y="5257800"/>
            <a:ext cx="4724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a:solidFill>
                  <a:srgbClr val="FFFF00"/>
                </a:solidFill>
              </a:rPr>
              <a:t>Free-Range Livestock</a:t>
            </a:r>
          </a:p>
          <a:p>
            <a:pPr>
              <a:spcBef>
                <a:spcPct val="50000"/>
              </a:spcBef>
            </a:pPr>
            <a:r>
              <a:rPr lang="en-US" sz="2400" b="1" dirty="0" smtClean="0">
                <a:solidFill>
                  <a:srgbClr val="FFFF00"/>
                </a:solidFill>
              </a:rPr>
              <a:t>Depended on the Piney Woods for “Grass </a:t>
            </a:r>
            <a:r>
              <a:rPr lang="en-US" sz="2400" b="1" dirty="0">
                <a:solidFill>
                  <a:srgbClr val="FFFF00"/>
                </a:solidFill>
              </a:rPr>
              <a:t>and Game”</a:t>
            </a:r>
          </a:p>
        </p:txBody>
      </p:sp>
    </p:spTree>
    <p:extLst>
      <p:ext uri="{BB962C8B-B14F-4D97-AF65-F5344CB8AC3E}">
        <p14:creationId xmlns:p14="http://schemas.microsoft.com/office/powerpoint/2010/main" val="23410467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5410200" y="2286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mtClean="0">
              <a:solidFill>
                <a:srgbClr val="000000"/>
              </a:solidFill>
              <a:latin typeface="Arial" charset="0"/>
            </a:endParaRPr>
          </a:p>
        </p:txBody>
      </p:sp>
      <p:sp>
        <p:nvSpPr>
          <p:cNvPr id="240643" name="Text Box 3"/>
          <p:cNvSpPr txBox="1">
            <a:spLocks noChangeArrowheads="1"/>
          </p:cNvSpPr>
          <p:nvPr/>
        </p:nvSpPr>
        <p:spPr bwMode="auto">
          <a:xfrm flipV="1">
            <a:off x="8012113" y="596900"/>
            <a:ext cx="18415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smtClean="0">
                <a:solidFill>
                  <a:srgbClr val="FFFF00"/>
                </a:solidFill>
                <a:latin typeface="Arial" charset="0"/>
              </a:rPr>
              <a:t>CHOCTAW INDIAN</a:t>
            </a:r>
          </a:p>
        </p:txBody>
      </p:sp>
      <p:pic>
        <p:nvPicPr>
          <p:cNvPr id="240644" name="Picture 4" descr="Piney woods family fr LLAlliance web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14800" y="5867400"/>
            <a:ext cx="4572000" cy="769441"/>
          </a:xfrm>
          <a:prstGeom prst="rect">
            <a:avLst/>
          </a:prstGeom>
          <a:noFill/>
        </p:spPr>
        <p:txBody>
          <a:bodyPr wrap="square" rtlCol="0">
            <a:spAutoFit/>
          </a:bodyPr>
          <a:lstStyle/>
          <a:p>
            <a:r>
              <a:rPr lang="en-US" sz="2800" b="1" i="1" dirty="0" smtClean="0"/>
              <a:t>“Pulling” Gopher Tortoises</a:t>
            </a:r>
          </a:p>
          <a:p>
            <a:r>
              <a:rPr lang="en-US" sz="1600" b="1" i="1" dirty="0" smtClean="0"/>
              <a:t>Graphic courtesy of the Longleaf Alliance</a:t>
            </a:r>
            <a:endParaRPr lang="en-US" sz="1600" b="1" i="1" dirty="0"/>
          </a:p>
        </p:txBody>
      </p:sp>
    </p:spTree>
    <p:extLst>
      <p:ext uri="{BB962C8B-B14F-4D97-AF65-F5344CB8AC3E}">
        <p14:creationId xmlns:p14="http://schemas.microsoft.com/office/powerpoint/2010/main" val="28196883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endParaRPr lang="en-US" smtClean="0"/>
          </a:p>
        </p:txBody>
      </p:sp>
      <p:sp>
        <p:nvSpPr>
          <p:cNvPr id="95235" name="Rectangle 3"/>
          <p:cNvSpPr>
            <a:spLocks noGrp="1" noChangeArrowheads="1"/>
          </p:cNvSpPr>
          <p:nvPr>
            <p:ph type="body" idx="1"/>
          </p:nvPr>
        </p:nvSpPr>
        <p:spPr/>
        <p:txBody>
          <a:bodyPr/>
          <a:lstStyle/>
          <a:p>
            <a:endParaRPr lang="en-US" smtClean="0"/>
          </a:p>
        </p:txBody>
      </p:sp>
      <p:pic>
        <p:nvPicPr>
          <p:cNvPr id="95236" name="Picture 4" descr="IM0001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286000"/>
            <a:ext cx="15240000" cy="1143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76600" y="4953000"/>
            <a:ext cx="4267200" cy="584775"/>
          </a:xfrm>
          <a:prstGeom prst="rect">
            <a:avLst/>
          </a:prstGeom>
          <a:noFill/>
        </p:spPr>
        <p:txBody>
          <a:bodyPr wrap="square" rtlCol="0">
            <a:spAutoFit/>
          </a:bodyPr>
          <a:lstStyle/>
          <a:p>
            <a:r>
              <a:rPr lang="en-US" sz="3200" b="1" i="1" dirty="0" smtClean="0">
                <a:solidFill>
                  <a:schemeClr val="accent6">
                    <a:lumMod val="75000"/>
                  </a:schemeClr>
                </a:solidFill>
                <a:effectLst>
                  <a:outerShdw blurRad="38100" dist="38100" dir="2700000" algn="tl">
                    <a:srgbClr val="000000">
                      <a:alpha val="43137"/>
                    </a:srgbClr>
                  </a:outerShdw>
                </a:effectLst>
              </a:rPr>
              <a:t>GOPHER TORTOISE</a:t>
            </a:r>
            <a:endParaRPr lang="en-US" sz="3200" b="1" i="1" dirty="0">
              <a:solidFill>
                <a:schemeClr val="accent6">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31139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LL old tree felle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4000"/>
                    </a14:imgEffect>
                  </a14:imgLayer>
                </a14:imgProps>
              </a:ext>
              <a:ext uri="{28A0092B-C50C-407E-A947-70E740481C1C}">
                <a14:useLocalDpi xmlns:a14="http://schemas.microsoft.com/office/drawing/2010/main" val="0"/>
              </a:ext>
            </a:extLst>
          </a:blip>
          <a:srcRect/>
          <a:stretch>
            <a:fillRect/>
          </a:stretch>
        </p:blipFill>
        <p:spPr bwMode="auto">
          <a:xfrm>
            <a:off x="0" y="-4648200"/>
            <a:ext cx="9144000" cy="1264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3"/>
          <p:cNvSpPr txBox="1">
            <a:spLocks noChangeArrowheads="1"/>
          </p:cNvSpPr>
          <p:nvPr/>
        </p:nvSpPr>
        <p:spPr bwMode="auto">
          <a:xfrm>
            <a:off x="609600" y="838200"/>
            <a:ext cx="6781800"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1" eaLnBrk="0" fontAlgn="base" hangingPunct="0">
              <a:spcBef>
                <a:spcPts val="1200"/>
              </a:spcBef>
              <a:spcAft>
                <a:spcPct val="0"/>
              </a:spcAft>
            </a:pPr>
            <a:r>
              <a:rPr lang="en-US" sz="3200" b="1" dirty="0" smtClean="0">
                <a:solidFill>
                  <a:srgbClr val="FEF800"/>
                </a:solidFill>
              </a:rPr>
              <a:t>Early settlers had little impact</a:t>
            </a:r>
          </a:p>
          <a:p>
            <a:pPr lvl="1" eaLnBrk="0" fontAlgn="base" hangingPunct="0">
              <a:spcBef>
                <a:spcPts val="1200"/>
              </a:spcBef>
            </a:pPr>
            <a:r>
              <a:rPr lang="en-US" sz="3200" b="1" dirty="0" smtClean="0">
                <a:solidFill>
                  <a:srgbClr val="FEF800"/>
                </a:solidFill>
              </a:rPr>
              <a:t>Relatively limited cutting before the Civil War</a:t>
            </a:r>
          </a:p>
          <a:p>
            <a:pPr lvl="1">
              <a:spcBef>
                <a:spcPts val="1200"/>
              </a:spcBef>
            </a:pPr>
            <a:r>
              <a:rPr lang="en-US" sz="3200" b="1" dirty="0" smtClean="0">
                <a:solidFill>
                  <a:srgbClr val="FFFF00"/>
                </a:solidFill>
              </a:rPr>
              <a:t>Early </a:t>
            </a:r>
            <a:r>
              <a:rPr lang="en-US" sz="3200" b="1" dirty="0">
                <a:solidFill>
                  <a:srgbClr val="FFFF00"/>
                </a:solidFill>
              </a:rPr>
              <a:t>logging restricted to areas near streams; within a few miles</a:t>
            </a:r>
          </a:p>
          <a:p>
            <a:pPr lvl="1">
              <a:spcBef>
                <a:spcPts val="1200"/>
              </a:spcBef>
            </a:pPr>
            <a:r>
              <a:rPr lang="en-US" sz="3200" b="1" dirty="0" smtClean="0">
                <a:solidFill>
                  <a:srgbClr val="FFFF00"/>
                </a:solidFill>
              </a:rPr>
              <a:t>Logs </a:t>
            </a:r>
            <a:r>
              <a:rPr lang="en-US" sz="3200" b="1" dirty="0">
                <a:solidFill>
                  <a:srgbClr val="FFFF00"/>
                </a:solidFill>
              </a:rPr>
              <a:t>taken by oxen- and mule-drawn wagons to nearby mills or streams to be rafted to mills </a:t>
            </a:r>
            <a:r>
              <a:rPr lang="en-US" sz="3200" b="1" dirty="0" smtClean="0">
                <a:solidFill>
                  <a:srgbClr val="FFFF00"/>
                </a:solidFill>
              </a:rPr>
              <a:t>downstream</a:t>
            </a:r>
            <a:endParaRPr lang="en-US" sz="3200" b="1" dirty="0">
              <a:solidFill>
                <a:srgbClr val="FFFF00"/>
              </a:solidFill>
            </a:endParaRPr>
          </a:p>
        </p:txBody>
      </p:sp>
    </p:spTree>
    <p:extLst>
      <p:ext uri="{BB962C8B-B14F-4D97-AF65-F5344CB8AC3E}">
        <p14:creationId xmlns:p14="http://schemas.microsoft.com/office/powerpoint/2010/main" val="7981818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LL old tree felle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 contrast="20000"/>
                    </a14:imgEffect>
                  </a14:imgLayer>
                </a14:imgProps>
              </a:ext>
              <a:ext uri="{28A0092B-C50C-407E-A947-70E740481C1C}">
                <a14:useLocalDpi xmlns:a14="http://schemas.microsoft.com/office/drawing/2010/main" val="0"/>
              </a:ext>
            </a:extLst>
          </a:blip>
          <a:srcRect/>
          <a:stretch>
            <a:fillRect/>
          </a:stretch>
        </p:blipFill>
        <p:spPr bwMode="auto">
          <a:xfrm>
            <a:off x="0" y="-4648200"/>
            <a:ext cx="9144000" cy="1264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2757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DSCF00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8600"/>
            <a:ext cx="9525000"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371600" y="152400"/>
            <a:ext cx="7467600" cy="5940088"/>
          </a:xfrm>
          <a:prstGeom prst="rect">
            <a:avLst/>
          </a:prstGeom>
          <a:noFill/>
        </p:spPr>
        <p:txBody>
          <a:bodyPr wrap="square" rtlCol="0">
            <a:spAutoFit/>
          </a:bodyPr>
          <a:lstStyle/>
          <a:p>
            <a:r>
              <a:rPr lang="en-US" sz="2400" b="1" i="1" dirty="0" smtClean="0">
                <a:solidFill>
                  <a:srgbClr val="00CC99">
                    <a:lumMod val="20000"/>
                    <a:lumOff val="80000"/>
                  </a:srgbClr>
                </a:solidFill>
              </a:rPr>
              <a:t>WHY SO MUCH FUSS ABOUT LONGLEAF PINE?</a:t>
            </a:r>
          </a:p>
          <a:p>
            <a:endParaRPr lang="en-US" sz="2400" b="1" i="1" dirty="0" smtClean="0">
              <a:solidFill>
                <a:srgbClr val="00CC99">
                  <a:lumMod val="20000"/>
                  <a:lumOff val="80000"/>
                </a:srgbClr>
              </a:solidFill>
            </a:endParaRPr>
          </a:p>
          <a:p>
            <a:r>
              <a:rPr lang="en-US" sz="2400" b="1" i="1" u="sng" dirty="0" smtClean="0">
                <a:solidFill>
                  <a:srgbClr val="2D2DB9">
                    <a:lumMod val="50000"/>
                  </a:srgbClr>
                </a:solidFill>
              </a:rPr>
              <a:t>Some Reasons</a:t>
            </a:r>
            <a:r>
              <a:rPr lang="en-US" sz="2400" b="1" i="1" dirty="0" smtClean="0">
                <a:solidFill>
                  <a:srgbClr val="2D2DB9">
                    <a:lumMod val="50000"/>
                  </a:srgbClr>
                </a:solidFill>
              </a:rPr>
              <a:t>:</a:t>
            </a:r>
            <a:endParaRPr lang="en-US" sz="2400" b="1" i="1" dirty="0">
              <a:solidFill>
                <a:srgbClr val="2D2DB9">
                  <a:lumMod val="50000"/>
                </a:srgbClr>
              </a:solidFill>
            </a:endParaRPr>
          </a:p>
          <a:p>
            <a:pPr marL="463550" indent="-463550"/>
            <a:r>
              <a:rPr lang="en-US" sz="2800" b="1" i="1" dirty="0" smtClean="0">
                <a:solidFill>
                  <a:srgbClr val="2D2DB9">
                    <a:lumMod val="50000"/>
                  </a:srgbClr>
                </a:solidFill>
              </a:rPr>
              <a:t>* The most expansive historic forest type of the deep south.  </a:t>
            </a:r>
            <a:r>
              <a:rPr lang="en-US" sz="2800" b="1" i="1" dirty="0" smtClean="0">
                <a:solidFill>
                  <a:srgbClr val="FFFF00"/>
                </a:solidFill>
              </a:rPr>
              <a:t>Originally ~ 70-90 million acres</a:t>
            </a:r>
            <a:r>
              <a:rPr lang="en-US" sz="2800" b="1" i="1" dirty="0" smtClean="0">
                <a:solidFill>
                  <a:srgbClr val="2D2DB9">
                    <a:lumMod val="50000"/>
                  </a:srgbClr>
                </a:solidFill>
              </a:rPr>
              <a:t>.</a:t>
            </a:r>
          </a:p>
          <a:p>
            <a:r>
              <a:rPr lang="en-US" sz="2800" b="1" i="1" dirty="0" smtClean="0">
                <a:solidFill>
                  <a:srgbClr val="2D2DB9">
                    <a:lumMod val="50000"/>
                  </a:srgbClr>
                </a:solidFill>
              </a:rPr>
              <a:t>* Most cleared </a:t>
            </a:r>
            <a:r>
              <a:rPr lang="en-US" sz="2800" b="1" i="1" dirty="0" smtClean="0">
                <a:solidFill>
                  <a:srgbClr val="FFFF00"/>
                </a:solidFill>
              </a:rPr>
              <a:t>between 1880 and 1930.</a:t>
            </a:r>
          </a:p>
          <a:p>
            <a:pPr marL="463550" indent="-463550"/>
            <a:r>
              <a:rPr lang="en-US" sz="2800" b="1" i="1" dirty="0" smtClean="0">
                <a:solidFill>
                  <a:srgbClr val="2D2DB9">
                    <a:lumMod val="50000"/>
                  </a:srgbClr>
                </a:solidFill>
              </a:rPr>
              <a:t>* Less than </a:t>
            </a:r>
            <a:r>
              <a:rPr lang="en-US" sz="2800" b="1" i="1" dirty="0" smtClean="0">
                <a:solidFill>
                  <a:srgbClr val="FFFF00"/>
                </a:solidFill>
              </a:rPr>
              <a:t>5% remains in natural stands across its range.</a:t>
            </a:r>
          </a:p>
          <a:p>
            <a:pPr marL="463550" indent="-463550"/>
            <a:r>
              <a:rPr lang="en-US" sz="2800" b="1" i="1" dirty="0" smtClean="0">
                <a:solidFill>
                  <a:srgbClr val="2D2DB9">
                    <a:lumMod val="50000"/>
                  </a:srgbClr>
                </a:solidFill>
              </a:rPr>
              <a:t>* Very high numbers </a:t>
            </a:r>
            <a:r>
              <a:rPr lang="en-US" sz="2800" b="1" i="1" dirty="0" smtClean="0">
                <a:solidFill>
                  <a:srgbClr val="FFFF00"/>
                </a:solidFill>
              </a:rPr>
              <a:t>of plants and wildlife </a:t>
            </a:r>
            <a:r>
              <a:rPr lang="en-US" sz="2800" b="1" i="1" dirty="0" smtClean="0">
                <a:solidFill>
                  <a:srgbClr val="2D2DB9">
                    <a:lumMod val="50000"/>
                  </a:srgbClr>
                </a:solidFill>
              </a:rPr>
              <a:t>that are only found in this forest type. Many of these </a:t>
            </a:r>
            <a:r>
              <a:rPr lang="en-US" sz="2800" b="1" i="1" dirty="0" smtClean="0">
                <a:solidFill>
                  <a:srgbClr val="FFFF00"/>
                </a:solidFill>
              </a:rPr>
              <a:t>are rare today</a:t>
            </a:r>
            <a:r>
              <a:rPr lang="en-US" sz="2800" b="1" i="1" dirty="0" smtClean="0">
                <a:solidFill>
                  <a:srgbClr val="2D2DB9">
                    <a:lumMod val="50000"/>
                  </a:srgbClr>
                </a:solidFill>
              </a:rPr>
              <a:t>.</a:t>
            </a:r>
          </a:p>
          <a:p>
            <a:pPr marL="463550" indent="-463550"/>
            <a:r>
              <a:rPr lang="en-US" sz="2800" b="1" i="1" dirty="0" smtClean="0">
                <a:solidFill>
                  <a:srgbClr val="2D2DB9">
                    <a:lumMod val="50000"/>
                  </a:srgbClr>
                </a:solidFill>
              </a:rPr>
              <a:t>*  One of the </a:t>
            </a:r>
            <a:r>
              <a:rPr lang="en-US" sz="2800" b="1" i="1" dirty="0" smtClean="0">
                <a:solidFill>
                  <a:srgbClr val="C00000"/>
                </a:solidFill>
              </a:rPr>
              <a:t>“world’s greatest timber trees” </a:t>
            </a:r>
            <a:r>
              <a:rPr lang="en-US" sz="2800" b="1" i="1" dirty="0" smtClean="0">
                <a:solidFill>
                  <a:srgbClr val="2D2DB9">
                    <a:lumMod val="50000"/>
                  </a:srgbClr>
                </a:solidFill>
              </a:rPr>
              <a:t>that produces the highest quality lumber of any </a:t>
            </a:r>
            <a:r>
              <a:rPr lang="en-US" sz="2800" b="1" i="1" dirty="0" smtClean="0">
                <a:solidFill>
                  <a:srgbClr val="002060"/>
                </a:solidFill>
              </a:rPr>
              <a:t>southern </a:t>
            </a:r>
            <a:r>
              <a:rPr lang="en-US" sz="2800" b="1" i="1" dirty="0" smtClean="0">
                <a:solidFill>
                  <a:schemeClr val="accent6">
                    <a:lumMod val="50000"/>
                  </a:schemeClr>
                </a:solidFill>
              </a:rPr>
              <a:t>pine.</a:t>
            </a:r>
          </a:p>
        </p:txBody>
      </p:sp>
    </p:spTree>
    <p:extLst>
      <p:ext uri="{BB962C8B-B14F-4D97-AF65-F5344CB8AC3E}">
        <p14:creationId xmlns:p14="http://schemas.microsoft.com/office/powerpoint/2010/main" val="9700227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Text Box 2"/>
          <p:cNvSpPr txBox="1">
            <a:spLocks noChangeArrowheads="1"/>
          </p:cNvSpPr>
          <p:nvPr/>
        </p:nvSpPr>
        <p:spPr bwMode="auto">
          <a:xfrm>
            <a:off x="5410200" y="2286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sz="1800">
              <a:latin typeface="Arial" charset="0"/>
            </a:endParaRPr>
          </a:p>
        </p:txBody>
      </p:sp>
      <p:sp>
        <p:nvSpPr>
          <p:cNvPr id="291843" name="Text Box 3"/>
          <p:cNvSpPr txBox="1">
            <a:spLocks noChangeArrowheads="1"/>
          </p:cNvSpPr>
          <p:nvPr/>
        </p:nvSpPr>
        <p:spPr bwMode="auto">
          <a:xfrm flipH="1" flipV="1">
            <a:off x="7870825" y="-3248025"/>
            <a:ext cx="18415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b="1">
                <a:solidFill>
                  <a:srgbClr val="FFFF00"/>
                </a:solidFill>
                <a:latin typeface="Arial" charset="0"/>
              </a:rPr>
              <a:t>CHOCTAW INDIAN</a:t>
            </a:r>
          </a:p>
        </p:txBody>
      </p:sp>
      <p:pic>
        <p:nvPicPr>
          <p:cNvPr id="291844" name="Picture 4" descr="Old pic cross cut sawing LLP ETX-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648200"/>
            <a:ext cx="8378825" cy="1150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3104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SCF0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10744200" cy="805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p:cNvSpPr txBox="1">
            <a:spLocks noChangeArrowheads="1"/>
          </p:cNvSpPr>
          <p:nvPr/>
        </p:nvSpPr>
        <p:spPr bwMode="auto">
          <a:xfrm>
            <a:off x="609600" y="609600"/>
            <a:ext cx="4800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mtClean="0">
                <a:solidFill>
                  <a:srgbClr val="FFFF00"/>
                </a:solidFill>
              </a:rPr>
              <a:t>Photo on exhibit at Old Varnado Store Museum, Franklinton, LA</a:t>
            </a:r>
          </a:p>
        </p:txBody>
      </p:sp>
    </p:spTree>
    <p:extLst>
      <p:ext uri="{BB962C8B-B14F-4D97-AF65-F5344CB8AC3E}">
        <p14:creationId xmlns:p14="http://schemas.microsoft.com/office/powerpoint/2010/main" val="38486473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appi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9000"/>
                    </a14:imgEffect>
                  </a14:imgLayer>
                </a14:imgProps>
              </a:ext>
              <a:ext uri="{28A0092B-C50C-407E-A947-70E740481C1C}">
                <a14:useLocalDpi xmlns:a14="http://schemas.microsoft.com/office/drawing/2010/main" val="0"/>
              </a:ext>
            </a:extLst>
          </a:blip>
          <a:srcRect/>
          <a:stretch>
            <a:fillRect/>
          </a:stretch>
        </p:blipFill>
        <p:spPr bwMode="auto">
          <a:xfrm>
            <a:off x="-990600" y="0"/>
            <a:ext cx="107442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41576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appi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90600" y="0"/>
            <a:ext cx="107442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p:cNvSpPr txBox="1">
            <a:spLocks noChangeArrowheads="1"/>
          </p:cNvSpPr>
          <p:nvPr/>
        </p:nvSpPr>
        <p:spPr bwMode="auto">
          <a:xfrm>
            <a:off x="762000" y="381000"/>
            <a:ext cx="83820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3600" dirty="0" smtClean="0">
                <a:solidFill>
                  <a:srgbClr val="FFFF00"/>
                </a:solidFill>
              </a:rPr>
              <a:t>“</a:t>
            </a:r>
            <a:r>
              <a:rPr lang="en-US" sz="3600" dirty="0" err="1" smtClean="0">
                <a:solidFill>
                  <a:srgbClr val="FFFF00"/>
                </a:solidFill>
              </a:rPr>
              <a:t>Turpentining</a:t>
            </a:r>
            <a:r>
              <a:rPr lang="en-US" sz="3600" dirty="0" smtClean="0">
                <a:solidFill>
                  <a:srgbClr val="FFFF00"/>
                </a:solidFill>
              </a:rPr>
              <a:t>”</a:t>
            </a:r>
          </a:p>
          <a:p>
            <a:pPr eaLnBrk="0" fontAlgn="base" hangingPunct="0">
              <a:spcBef>
                <a:spcPct val="50000"/>
              </a:spcBef>
              <a:spcAft>
                <a:spcPct val="0"/>
              </a:spcAft>
            </a:pPr>
            <a:r>
              <a:rPr lang="en-US" sz="3600" dirty="0" smtClean="0">
                <a:solidFill>
                  <a:srgbClr val="FFFF00"/>
                </a:solidFill>
              </a:rPr>
              <a:t>Mainly for “Naval Stores”</a:t>
            </a:r>
          </a:p>
          <a:p>
            <a:pPr eaLnBrk="0" fontAlgn="base" hangingPunct="0">
              <a:spcBef>
                <a:spcPct val="50000"/>
              </a:spcBef>
              <a:spcAft>
                <a:spcPct val="0"/>
              </a:spcAft>
            </a:pPr>
            <a:r>
              <a:rPr lang="en-US" sz="3600" dirty="0" smtClean="0">
                <a:solidFill>
                  <a:srgbClr val="FFFF00"/>
                </a:solidFill>
              </a:rPr>
              <a:t>One of earliest commercial ventures in the Piney Woods</a:t>
            </a:r>
          </a:p>
          <a:p>
            <a:pPr eaLnBrk="0" fontAlgn="base" hangingPunct="0">
              <a:spcBef>
                <a:spcPct val="50000"/>
              </a:spcBef>
              <a:spcAft>
                <a:spcPct val="0"/>
              </a:spcAft>
            </a:pPr>
            <a:r>
              <a:rPr lang="en-US" sz="3600" dirty="0" smtClean="0">
                <a:solidFill>
                  <a:srgbClr val="FFFF00"/>
                </a:solidFill>
              </a:rPr>
              <a:t>Became a major industry in advance of cutting of the virgin forest in the late 1800’s</a:t>
            </a:r>
          </a:p>
          <a:p>
            <a:pPr eaLnBrk="0" fontAlgn="base" hangingPunct="0">
              <a:spcBef>
                <a:spcPct val="50000"/>
              </a:spcBef>
              <a:spcAft>
                <a:spcPct val="0"/>
              </a:spcAft>
            </a:pPr>
            <a:r>
              <a:rPr lang="en-US" sz="3600" dirty="0" smtClean="0">
                <a:solidFill>
                  <a:srgbClr val="FFFF00"/>
                </a:solidFill>
              </a:rPr>
              <a:t>Still find remains of old turpentine cups </a:t>
            </a:r>
          </a:p>
        </p:txBody>
      </p:sp>
    </p:spTree>
    <p:extLst>
      <p:ext uri="{BB962C8B-B14F-4D97-AF65-F5344CB8AC3E}">
        <p14:creationId xmlns:p14="http://schemas.microsoft.com/office/powerpoint/2010/main" val="25373206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tappi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9000"/>
                    </a14:imgEffect>
                  </a14:imgLayer>
                </a14:imgProps>
              </a:ext>
              <a:ext uri="{28A0092B-C50C-407E-A947-70E740481C1C}">
                <a14:useLocalDpi xmlns:a14="http://schemas.microsoft.com/office/drawing/2010/main" val="0"/>
              </a:ext>
            </a:extLst>
          </a:blip>
          <a:srcRect/>
          <a:stretch>
            <a:fillRect/>
          </a:stretch>
        </p:blipFill>
        <p:spPr bwMode="auto">
          <a:xfrm>
            <a:off x="-990600" y="0"/>
            <a:ext cx="107442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9450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LL RR t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6200"/>
            <a:ext cx="9147175" cy="1226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p:cNvSpPr txBox="1">
            <a:spLocks noChangeArrowheads="1"/>
          </p:cNvSpPr>
          <p:nvPr/>
        </p:nvSpPr>
        <p:spPr bwMode="auto">
          <a:xfrm>
            <a:off x="609600" y="533400"/>
            <a:ext cx="58674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4000" dirty="0" smtClean="0">
                <a:solidFill>
                  <a:srgbClr val="FFFF00"/>
                </a:solidFill>
              </a:rPr>
              <a:t>Beginning Circa 1880</a:t>
            </a:r>
          </a:p>
          <a:p>
            <a:pPr eaLnBrk="0" fontAlgn="base" hangingPunct="0">
              <a:spcBef>
                <a:spcPct val="50000"/>
              </a:spcBef>
              <a:spcAft>
                <a:spcPct val="0"/>
              </a:spcAft>
            </a:pPr>
            <a:r>
              <a:rPr lang="en-US" sz="4000" dirty="0" smtClean="0">
                <a:solidFill>
                  <a:srgbClr val="FFFF00"/>
                </a:solidFill>
              </a:rPr>
              <a:t>Railroads in the Piney Woods</a:t>
            </a:r>
            <a:endParaRPr lang="en-US" dirty="0" smtClean="0">
              <a:solidFill>
                <a:srgbClr val="FF0000"/>
              </a:solidFill>
            </a:endParaRPr>
          </a:p>
        </p:txBody>
      </p:sp>
    </p:spTree>
    <p:extLst>
      <p:ext uri="{BB962C8B-B14F-4D97-AF65-F5344CB8AC3E}">
        <p14:creationId xmlns:p14="http://schemas.microsoft.com/office/powerpoint/2010/main" val="13659337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5410200" y="2286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endParaRPr lang="en-US" sz="1800" smtClean="0">
              <a:solidFill>
                <a:srgbClr val="000000"/>
              </a:solidFill>
              <a:latin typeface="Arial" charset="0"/>
            </a:endParaRPr>
          </a:p>
        </p:txBody>
      </p:sp>
      <p:sp>
        <p:nvSpPr>
          <p:cNvPr id="52227" name="Text Box 3"/>
          <p:cNvSpPr txBox="1">
            <a:spLocks noChangeArrowheads="1"/>
          </p:cNvSpPr>
          <p:nvPr/>
        </p:nvSpPr>
        <p:spPr bwMode="auto">
          <a:xfrm flipH="1" flipV="1">
            <a:off x="7870825" y="-3248025"/>
            <a:ext cx="18415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r>
              <a:rPr lang="en-US" sz="1800" b="1" smtClean="0">
                <a:solidFill>
                  <a:srgbClr val="FFFF00"/>
                </a:solidFill>
                <a:latin typeface="Arial" charset="0"/>
              </a:rPr>
              <a:t>CHOCTAW INDIAN</a:t>
            </a:r>
          </a:p>
        </p:txBody>
      </p:sp>
      <p:pic>
        <p:nvPicPr>
          <p:cNvPr id="52228" name="Picture 4" descr="Historic LL logging scene ET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58775"/>
            <a:ext cx="13182600" cy="721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6539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Steam skidder"/>
          <p:cNvPicPr>
            <a:picLocks noChangeAspect="1" noChangeArrowheads="1"/>
          </p:cNvPicPr>
          <p:nvPr/>
        </p:nvPicPr>
        <p:blipFill>
          <a:blip r:embed="rId2">
            <a:lum bright="18000" contras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3"/>
          <p:cNvSpPr txBox="1">
            <a:spLocks noChangeArrowheads="1"/>
          </p:cNvSpPr>
          <p:nvPr/>
        </p:nvSpPr>
        <p:spPr bwMode="auto">
          <a:xfrm>
            <a:off x="1437564" y="4419600"/>
            <a:ext cx="3657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b="1" dirty="0" smtClean="0">
                <a:solidFill>
                  <a:srgbClr val="FFFF00"/>
                </a:solidFill>
              </a:rPr>
              <a:t>Steam Skidder – Came along ca. 1900</a:t>
            </a:r>
          </a:p>
          <a:p>
            <a:pPr eaLnBrk="0" fontAlgn="base" hangingPunct="0">
              <a:spcBef>
                <a:spcPct val="50000"/>
              </a:spcBef>
              <a:spcAft>
                <a:spcPct val="0"/>
              </a:spcAft>
            </a:pPr>
            <a:r>
              <a:rPr lang="en-US" b="1" dirty="0" smtClean="0">
                <a:solidFill>
                  <a:srgbClr val="FFFF00"/>
                </a:solidFill>
              </a:rPr>
              <a:t>Load upwards of 500 logs per day</a:t>
            </a:r>
          </a:p>
        </p:txBody>
      </p:sp>
    </p:spTree>
    <p:extLst>
      <p:ext uri="{BB962C8B-B14F-4D97-AF65-F5344CB8AC3E}">
        <p14:creationId xmlns:p14="http://schemas.microsoft.com/office/powerpoint/2010/main" val="18530386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Great Southern Lmbr 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102108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19200" y="936486"/>
            <a:ext cx="8077200" cy="830997"/>
          </a:xfrm>
          <a:prstGeom prst="rect">
            <a:avLst/>
          </a:prstGeom>
          <a:noFill/>
        </p:spPr>
        <p:txBody>
          <a:bodyPr wrap="square" rtlCol="0">
            <a:spAutoFit/>
          </a:bodyPr>
          <a:lstStyle/>
          <a:p>
            <a:r>
              <a:rPr lang="en-US" sz="2400" b="1" i="1" dirty="0" smtClean="0">
                <a:solidFill>
                  <a:srgbClr val="FFFF00"/>
                </a:solidFill>
              </a:rPr>
              <a:t>The Great Southern Lumber Company, Bogalusa</a:t>
            </a:r>
          </a:p>
          <a:p>
            <a:r>
              <a:rPr lang="en-US" sz="2400" b="1" i="1" dirty="0" smtClean="0">
                <a:solidFill>
                  <a:srgbClr val="FFFF00"/>
                </a:solidFill>
              </a:rPr>
              <a:t>Could mill One Million BF of Lumber Every Day at its peak</a:t>
            </a:r>
            <a:endParaRPr lang="en-US" sz="2400" b="1" i="1" dirty="0">
              <a:solidFill>
                <a:srgbClr val="FFFF00"/>
              </a:solidFill>
            </a:endParaRPr>
          </a:p>
        </p:txBody>
      </p:sp>
    </p:spTree>
    <p:extLst>
      <p:ext uri="{BB962C8B-B14F-4D97-AF65-F5344CB8AC3E}">
        <p14:creationId xmlns:p14="http://schemas.microsoft.com/office/powerpoint/2010/main" val="20511412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DSCF0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77400" cy="725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p:cNvSpPr txBox="1">
            <a:spLocks noChangeArrowheads="1"/>
          </p:cNvSpPr>
          <p:nvPr/>
        </p:nvSpPr>
        <p:spPr bwMode="auto">
          <a:xfrm>
            <a:off x="1752600" y="5562600"/>
            <a:ext cx="7467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mtClean="0">
                <a:solidFill>
                  <a:srgbClr val="FFFF00"/>
                </a:solidFill>
              </a:rPr>
              <a:t>Paper on exhibit at Old Varnado Store Museum, Franklinton, LA</a:t>
            </a:r>
            <a:endParaRPr lang="en-US" smtClean="0">
              <a:solidFill>
                <a:srgbClr val="000000"/>
              </a:solidFill>
            </a:endParaRPr>
          </a:p>
        </p:txBody>
      </p:sp>
      <p:sp>
        <p:nvSpPr>
          <p:cNvPr id="2" name="TextBox 1"/>
          <p:cNvSpPr txBox="1"/>
          <p:nvPr/>
        </p:nvSpPr>
        <p:spPr>
          <a:xfrm>
            <a:off x="1371600" y="228600"/>
            <a:ext cx="7162800" cy="1200329"/>
          </a:xfrm>
          <a:prstGeom prst="rect">
            <a:avLst/>
          </a:prstGeom>
          <a:noFill/>
        </p:spPr>
        <p:txBody>
          <a:bodyPr wrap="square" rtlCol="0">
            <a:spAutoFit/>
          </a:bodyPr>
          <a:lstStyle/>
          <a:p>
            <a:r>
              <a:rPr lang="en-US" sz="2400" b="1" dirty="0" err="1" smtClean="0">
                <a:solidFill>
                  <a:srgbClr val="FFFF00"/>
                </a:solidFill>
              </a:rPr>
              <a:t>Goodyears</a:t>
            </a:r>
            <a:r>
              <a:rPr lang="en-US" sz="2400" b="1" dirty="0">
                <a:solidFill>
                  <a:srgbClr val="FFFF00"/>
                </a:solidFill>
              </a:rPr>
              <a:t> </a:t>
            </a:r>
            <a:r>
              <a:rPr lang="en-US" sz="2400" b="1" dirty="0" smtClean="0">
                <a:solidFill>
                  <a:srgbClr val="FFFF00"/>
                </a:solidFill>
              </a:rPr>
              <a:t>were one of a number of wealthy northern timber interests that came south with the depletion of the White Pine forests in the Great Lakes area</a:t>
            </a:r>
            <a:endParaRPr lang="en-US" sz="2400" b="1" dirty="0">
              <a:solidFill>
                <a:srgbClr val="FFFF00"/>
              </a:solidFill>
            </a:endParaRPr>
          </a:p>
        </p:txBody>
      </p:sp>
    </p:spTree>
    <p:extLst>
      <p:ext uri="{BB962C8B-B14F-4D97-AF65-F5344CB8AC3E}">
        <p14:creationId xmlns:p14="http://schemas.microsoft.com/office/powerpoint/2010/main" val="38675454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CC00"/>
        </a:solidFill>
        <a:effectLst/>
      </p:bgPr>
    </p:bg>
    <p:spTree>
      <p:nvGrpSpPr>
        <p:cNvPr id="1" name=""/>
        <p:cNvGrpSpPr/>
        <p:nvPr/>
      </p:nvGrpSpPr>
      <p:grpSpPr>
        <a:xfrm>
          <a:off x="0" y="0"/>
          <a:ext cx="0" cy="0"/>
          <a:chOff x="0" y="0"/>
          <a:chExt cx="0" cy="0"/>
        </a:xfrm>
      </p:grpSpPr>
      <p:pic>
        <p:nvPicPr>
          <p:cNvPr id="22530" name="Picture 2" descr="longleaf r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6672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676400" y="304800"/>
            <a:ext cx="2971800" cy="461963"/>
          </a:xfrm>
          <a:prstGeom prst="rect">
            <a:avLst/>
          </a:prstGeom>
          <a:solidFill>
            <a:schemeClr val="accent5"/>
          </a:solidFill>
        </p:spPr>
        <p:txBody>
          <a:bodyPr>
            <a:spAutoFit/>
          </a:bodyPr>
          <a:lstStyle/>
          <a:p>
            <a:pPr eaLnBrk="0" fontAlgn="base" hangingPunct="0">
              <a:spcBef>
                <a:spcPct val="0"/>
              </a:spcBef>
              <a:spcAft>
                <a:spcPct val="0"/>
              </a:spcAft>
              <a:defRPr/>
            </a:pPr>
            <a:r>
              <a:rPr lang="en-US" sz="2400" b="1" dirty="0">
                <a:solidFill>
                  <a:srgbClr val="000099"/>
                </a:solidFill>
              </a:rPr>
              <a:t>Longleaf Pine Range</a:t>
            </a:r>
          </a:p>
        </p:txBody>
      </p:sp>
      <p:sp>
        <p:nvSpPr>
          <p:cNvPr id="22532" name="TextBox 3"/>
          <p:cNvSpPr txBox="1">
            <a:spLocks noChangeArrowheads="1"/>
          </p:cNvSpPr>
          <p:nvPr/>
        </p:nvSpPr>
        <p:spPr bwMode="auto">
          <a:xfrm>
            <a:off x="1600200" y="6519863"/>
            <a:ext cx="6096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smtClean="0">
                <a:solidFill>
                  <a:srgbClr val="3333CC"/>
                </a:solidFill>
              </a:rPr>
              <a:t>[Map compiled by Julie Moore, “Managing the Forest and the Trees”]</a:t>
            </a:r>
          </a:p>
        </p:txBody>
      </p:sp>
    </p:spTree>
    <p:extLst>
      <p:ext uri="{BB962C8B-B14F-4D97-AF65-F5344CB8AC3E}">
        <p14:creationId xmlns:p14="http://schemas.microsoft.com/office/powerpoint/2010/main" val="26367961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Old mill &amp; p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828800"/>
            <a:ext cx="11049000" cy="904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3505200" y="304800"/>
            <a:ext cx="44958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b="1" smtClean="0">
                <a:solidFill>
                  <a:srgbClr val="FFFF00"/>
                </a:solidFill>
              </a:rPr>
              <a:t>SLU Collection</a:t>
            </a:r>
          </a:p>
          <a:p>
            <a:pPr eaLnBrk="0" fontAlgn="base" hangingPunct="0">
              <a:spcBef>
                <a:spcPct val="50000"/>
              </a:spcBef>
              <a:spcAft>
                <a:spcPct val="0"/>
              </a:spcAft>
            </a:pPr>
            <a:r>
              <a:rPr lang="en-US" b="1" smtClean="0">
                <a:solidFill>
                  <a:srgbClr val="FFFF00"/>
                </a:solidFill>
              </a:rPr>
              <a:t>Natalbany (Denkman) Lumber Co.</a:t>
            </a:r>
          </a:p>
        </p:txBody>
      </p:sp>
    </p:spTree>
    <p:extLst>
      <p:ext uri="{BB962C8B-B14F-4D97-AF65-F5344CB8AC3E}">
        <p14:creationId xmlns:p14="http://schemas.microsoft.com/office/powerpoint/2010/main" val="1707440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4294967295"/>
          </p:nvPr>
        </p:nvSpPr>
        <p:spPr>
          <a:xfrm>
            <a:off x="0" y="1981200"/>
            <a:ext cx="7772400" cy="4114800"/>
          </a:xfrm>
        </p:spPr>
        <p:txBody>
          <a:bodyPr/>
          <a:lstStyle/>
          <a:p>
            <a:pPr>
              <a:buFontTx/>
              <a:buNone/>
            </a:pPr>
            <a:r>
              <a:rPr lang="en-US" smtClean="0"/>
              <a:t> </a:t>
            </a:r>
          </a:p>
        </p:txBody>
      </p:sp>
      <p:pic>
        <p:nvPicPr>
          <p:cNvPr id="59395" name="Picture 3" descr="afterclearcuttingoflonglea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1021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4"/>
          <p:cNvSpPr txBox="1">
            <a:spLocks noChangeArrowheads="1"/>
          </p:cNvSpPr>
          <p:nvPr/>
        </p:nvSpPr>
        <p:spPr bwMode="auto">
          <a:xfrm>
            <a:off x="152400" y="1066800"/>
            <a:ext cx="8763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pPr>
            <a:r>
              <a:rPr lang="en-US" sz="3200" b="1" dirty="0" smtClean="0">
                <a:solidFill>
                  <a:srgbClr val="3333CC"/>
                </a:solidFill>
              </a:rPr>
              <a:t>Typical Scene About 1930</a:t>
            </a:r>
          </a:p>
          <a:p>
            <a:pPr algn="ctr" eaLnBrk="0" fontAlgn="base" hangingPunct="0">
              <a:spcBef>
                <a:spcPct val="50000"/>
              </a:spcBef>
              <a:spcAft>
                <a:spcPct val="0"/>
              </a:spcAft>
            </a:pPr>
            <a:r>
              <a:rPr lang="en-US" sz="3200" b="1" dirty="0" smtClean="0">
                <a:solidFill>
                  <a:srgbClr val="3333CC"/>
                </a:solidFill>
              </a:rPr>
              <a:t>End of the “Cut Out &amp; Get Out”</a:t>
            </a:r>
          </a:p>
        </p:txBody>
      </p:sp>
    </p:spTree>
    <p:extLst>
      <p:ext uri="{BB962C8B-B14F-4D97-AF65-F5344CB8AC3E}">
        <p14:creationId xmlns:p14="http://schemas.microsoft.com/office/powerpoint/2010/main" val="41168756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Wild hog pic from web Dec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175"/>
            <a:ext cx="9144000" cy="779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3"/>
          <p:cNvSpPr txBox="1">
            <a:spLocks noChangeArrowheads="1"/>
          </p:cNvSpPr>
          <p:nvPr/>
        </p:nvSpPr>
        <p:spPr bwMode="auto">
          <a:xfrm>
            <a:off x="4038600" y="914400"/>
            <a:ext cx="434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r>
              <a:rPr lang="en-US" sz="2800" b="1" i="1" dirty="0" smtClean="0">
                <a:solidFill>
                  <a:srgbClr val="FFFF00"/>
                </a:solidFill>
                <a:effectLst>
                  <a:outerShdw blurRad="38100" dist="38100" dir="2700000" algn="tl">
                    <a:srgbClr val="000000">
                      <a:alpha val="43137"/>
                    </a:srgbClr>
                  </a:outerShdw>
                </a:effectLst>
                <a:latin typeface="Arial" charset="0"/>
              </a:rPr>
              <a:t>PINEY WOODS ROOTER</a:t>
            </a:r>
          </a:p>
        </p:txBody>
      </p:sp>
      <p:sp>
        <p:nvSpPr>
          <p:cNvPr id="60420" name="Text Box 4"/>
          <p:cNvSpPr txBox="1">
            <a:spLocks noChangeArrowheads="1"/>
          </p:cNvSpPr>
          <p:nvPr/>
        </p:nvSpPr>
        <p:spPr bwMode="auto">
          <a:xfrm>
            <a:off x="3810000" y="3200400"/>
            <a:ext cx="4191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2800" dirty="0" smtClean="0">
                <a:solidFill>
                  <a:srgbClr val="FFFF00"/>
                </a:solidFill>
              </a:rPr>
              <a:t>One hog could root hundreds of saplings a day for sweet inner bark of roots</a:t>
            </a:r>
          </a:p>
        </p:txBody>
      </p:sp>
    </p:spTree>
    <p:extLst>
      <p:ext uri="{BB962C8B-B14F-4D97-AF65-F5344CB8AC3E}">
        <p14:creationId xmlns:p14="http://schemas.microsoft.com/office/powerpoint/2010/main" val="38339877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pic>
        <p:nvPicPr>
          <p:cNvPr id="61442" name="Picture 2" descr="In the 1930s and ’40s, the U.S. Forest Service  distributed brochures like this one to explain  the damage free-range hog grazing causes  in longleaf pine fore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556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05235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3300"/>
        </a:solidFill>
        <a:effectLst/>
      </p:bgPr>
    </p:bg>
    <p:spTree>
      <p:nvGrpSpPr>
        <p:cNvPr id="1" name=""/>
        <p:cNvGrpSpPr/>
        <p:nvPr/>
      </p:nvGrpSpPr>
      <p:grpSpPr>
        <a:xfrm>
          <a:off x="0" y="0"/>
          <a:ext cx="0" cy="0"/>
          <a:chOff x="0" y="0"/>
          <a:chExt cx="0" cy="0"/>
        </a:xfrm>
      </p:grpSpPr>
      <p:pic>
        <p:nvPicPr>
          <p:cNvPr id="269314" name="Picture 2" descr="Smokey bear2 pic"/>
          <p:cNvPicPr>
            <a:picLocks noChangeAspect="1" noChangeArrowheads="1"/>
          </p:cNvPicPr>
          <p:nvPr/>
        </p:nvPicPr>
        <p:blipFill>
          <a:blip r:embed="rId2" cstate="print"/>
          <a:srcRect/>
          <a:stretch>
            <a:fillRect/>
          </a:stretch>
        </p:blipFill>
        <p:spPr bwMode="auto">
          <a:xfrm>
            <a:off x="2071688" y="228600"/>
            <a:ext cx="4881562" cy="6248400"/>
          </a:xfrm>
          <a:prstGeom prst="rect">
            <a:avLst/>
          </a:prstGeom>
          <a:noFill/>
        </p:spPr>
      </p:pic>
      <p:sp>
        <p:nvSpPr>
          <p:cNvPr id="3" name="TextBox 2"/>
          <p:cNvSpPr txBox="1"/>
          <p:nvPr/>
        </p:nvSpPr>
        <p:spPr>
          <a:xfrm>
            <a:off x="0" y="381000"/>
            <a:ext cx="2057400" cy="6001643"/>
          </a:xfrm>
          <a:prstGeom prst="rect">
            <a:avLst/>
          </a:prstGeom>
          <a:noFill/>
        </p:spPr>
        <p:txBody>
          <a:bodyPr wrap="square" rtlCol="0">
            <a:spAutoFit/>
          </a:bodyPr>
          <a:lstStyle/>
          <a:p>
            <a:r>
              <a:rPr lang="en-US" sz="2400" b="1" dirty="0">
                <a:solidFill>
                  <a:srgbClr val="FFFF00"/>
                </a:solidFill>
              </a:rPr>
              <a:t>Smokey Bear campaign began in the early 1900’s</a:t>
            </a:r>
          </a:p>
          <a:p>
            <a:endParaRPr lang="en-US" sz="2400" b="1" dirty="0">
              <a:solidFill>
                <a:srgbClr val="FFFF00"/>
              </a:solidFill>
            </a:endParaRPr>
          </a:p>
          <a:p>
            <a:r>
              <a:rPr lang="en-US" sz="2400" b="1" dirty="0">
                <a:solidFill>
                  <a:srgbClr val="FFFF00"/>
                </a:solidFill>
              </a:rPr>
              <a:t>Led by well-intentioned but misinformed agencies</a:t>
            </a:r>
          </a:p>
          <a:p>
            <a:endParaRPr lang="en-US" sz="2400" b="1" dirty="0">
              <a:solidFill>
                <a:srgbClr val="FFFF00"/>
              </a:solidFill>
            </a:endParaRPr>
          </a:p>
          <a:p>
            <a:r>
              <a:rPr lang="en-US" sz="2400" b="1" dirty="0">
                <a:solidFill>
                  <a:srgbClr val="FFFF00"/>
                </a:solidFill>
              </a:rPr>
              <a:t>Put a stop to lots of woods burning</a:t>
            </a:r>
          </a:p>
        </p:txBody>
      </p:sp>
      <p:sp>
        <p:nvSpPr>
          <p:cNvPr id="4" name="TextBox 3"/>
          <p:cNvSpPr txBox="1"/>
          <p:nvPr/>
        </p:nvSpPr>
        <p:spPr>
          <a:xfrm>
            <a:off x="6934200" y="457200"/>
            <a:ext cx="2362200" cy="4893647"/>
          </a:xfrm>
          <a:prstGeom prst="rect">
            <a:avLst/>
          </a:prstGeom>
          <a:noFill/>
        </p:spPr>
        <p:txBody>
          <a:bodyPr wrap="square" rtlCol="0">
            <a:spAutoFit/>
          </a:bodyPr>
          <a:lstStyle/>
          <a:p>
            <a:r>
              <a:rPr lang="en-US" sz="2400" b="1" dirty="0">
                <a:solidFill>
                  <a:srgbClr val="FFFF00"/>
                </a:solidFill>
              </a:rPr>
              <a:t>Helped create a mindset in the public that all fire is bad</a:t>
            </a:r>
          </a:p>
          <a:p>
            <a:endParaRPr lang="en-US" sz="2400" b="1" dirty="0">
              <a:solidFill>
                <a:srgbClr val="FFFF00"/>
              </a:solidFill>
            </a:endParaRPr>
          </a:p>
          <a:p>
            <a:r>
              <a:rPr lang="en-US" sz="2400" b="1" dirty="0">
                <a:solidFill>
                  <a:srgbClr val="FFFF00"/>
                </a:solidFill>
              </a:rPr>
              <a:t>Led to fire suppression over vast areas and encroachment by off-site </a:t>
            </a:r>
            <a:r>
              <a:rPr lang="en-US" sz="2400" b="1" dirty="0" smtClean="0">
                <a:solidFill>
                  <a:srgbClr val="FFFF00"/>
                </a:solidFill>
              </a:rPr>
              <a:t>trees and shrubs</a:t>
            </a:r>
            <a:endParaRPr lang="en-US" sz="2400" b="1" dirty="0">
              <a:solidFill>
                <a:srgbClr val="FFFF00"/>
              </a:solidFill>
            </a:endParaRPr>
          </a:p>
        </p:txBody>
      </p:sp>
    </p:spTree>
    <p:extLst>
      <p:ext uri="{BB962C8B-B14F-4D97-AF65-F5344CB8AC3E}">
        <p14:creationId xmlns:p14="http://schemas.microsoft.com/office/powerpoint/2010/main" val="25463223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ire hea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p:cNvSpPr txBox="1">
            <a:spLocks noChangeArrowheads="1"/>
          </p:cNvSpPr>
          <p:nvPr/>
        </p:nvSpPr>
        <p:spPr bwMode="auto">
          <a:xfrm>
            <a:off x="3276600" y="5029200"/>
            <a:ext cx="388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b="1" smtClean="0">
                <a:solidFill>
                  <a:srgbClr val="FFFF00"/>
                </a:solidFill>
              </a:rPr>
              <a:t>BORN OF FIRE…..</a:t>
            </a:r>
          </a:p>
        </p:txBody>
      </p:sp>
    </p:spTree>
    <p:extLst>
      <p:ext uri="{BB962C8B-B14F-4D97-AF65-F5344CB8AC3E}">
        <p14:creationId xmlns:p14="http://schemas.microsoft.com/office/powerpoint/2010/main" val="4877513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905000" y="838200"/>
            <a:ext cx="502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Lightning slide</a:t>
            </a:r>
          </a:p>
        </p:txBody>
      </p:sp>
      <p:pic>
        <p:nvPicPr>
          <p:cNvPr id="27651" name="Picture 3" descr="Lightning photo fr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42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3"/>
          <p:cNvSpPr txBox="1">
            <a:spLocks noChangeArrowheads="1"/>
          </p:cNvSpPr>
          <p:nvPr/>
        </p:nvSpPr>
        <p:spPr bwMode="auto">
          <a:xfrm>
            <a:off x="1828800" y="5410200"/>
            <a:ext cx="533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dirty="0">
                <a:solidFill>
                  <a:srgbClr val="FFFF00"/>
                </a:solidFill>
              </a:rPr>
              <a:t>Many Believe most Fire Originated from Lightning</a:t>
            </a:r>
          </a:p>
        </p:txBody>
      </p:sp>
    </p:spTree>
    <p:extLst>
      <p:ext uri="{BB962C8B-B14F-4D97-AF65-F5344CB8AC3E}">
        <p14:creationId xmlns:p14="http://schemas.microsoft.com/office/powerpoint/2010/main" val="41568257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79554" name="Picture 2" descr="Choctaw stickball player2 m-6084"/>
          <p:cNvPicPr>
            <a:picLocks noChangeAspect="1" noChangeArrowheads="1"/>
          </p:cNvPicPr>
          <p:nvPr/>
        </p:nvPicPr>
        <p:blipFill>
          <a:blip r:embed="rId2" cstate="print"/>
          <a:srcRect/>
          <a:stretch>
            <a:fillRect/>
          </a:stretch>
        </p:blipFill>
        <p:spPr bwMode="auto">
          <a:xfrm>
            <a:off x="1905000" y="-457200"/>
            <a:ext cx="5483497" cy="7315200"/>
          </a:xfrm>
          <a:prstGeom prst="rect">
            <a:avLst/>
          </a:prstGeom>
          <a:noFill/>
        </p:spPr>
      </p:pic>
      <p:sp>
        <p:nvSpPr>
          <p:cNvPr id="279555" name="Text Box 3"/>
          <p:cNvSpPr txBox="1">
            <a:spLocks noChangeArrowheads="1"/>
          </p:cNvSpPr>
          <p:nvPr/>
        </p:nvSpPr>
        <p:spPr bwMode="auto">
          <a:xfrm>
            <a:off x="5410200" y="228600"/>
            <a:ext cx="2209800" cy="366713"/>
          </a:xfrm>
          <a:prstGeom prst="rect">
            <a:avLst/>
          </a:prstGeom>
          <a:noFill/>
          <a:ln w="9525">
            <a:noFill/>
            <a:miter lim="800000"/>
            <a:headEnd/>
            <a:tailEnd/>
          </a:ln>
          <a:effectLst/>
        </p:spPr>
        <p:txBody>
          <a:bodyPr>
            <a:spAutoFit/>
          </a:bodyPr>
          <a:lstStyle/>
          <a:p>
            <a:pPr fontAlgn="base">
              <a:spcBef>
                <a:spcPct val="50000"/>
              </a:spcBef>
              <a:spcAft>
                <a:spcPct val="0"/>
              </a:spcAft>
            </a:pPr>
            <a:endParaRPr lang="en-US">
              <a:solidFill>
                <a:srgbClr val="000000"/>
              </a:solidFill>
            </a:endParaRPr>
          </a:p>
        </p:txBody>
      </p:sp>
      <p:sp>
        <p:nvSpPr>
          <p:cNvPr id="279556" name="Text Box 4"/>
          <p:cNvSpPr txBox="1">
            <a:spLocks noChangeArrowheads="1"/>
          </p:cNvSpPr>
          <p:nvPr/>
        </p:nvSpPr>
        <p:spPr bwMode="auto">
          <a:xfrm>
            <a:off x="4229100" y="0"/>
            <a:ext cx="2362200" cy="366713"/>
          </a:xfrm>
          <a:prstGeom prst="rect">
            <a:avLst/>
          </a:prstGeom>
          <a:noFill/>
          <a:ln w="9525">
            <a:noFill/>
            <a:miter lim="800000"/>
            <a:headEnd/>
            <a:tailEnd/>
          </a:ln>
          <a:effectLst/>
        </p:spPr>
        <p:txBody>
          <a:bodyPr wrap="square">
            <a:spAutoFit/>
          </a:bodyPr>
          <a:lstStyle/>
          <a:p>
            <a:pPr fontAlgn="base">
              <a:spcBef>
                <a:spcPct val="50000"/>
              </a:spcBef>
              <a:spcAft>
                <a:spcPct val="0"/>
              </a:spcAft>
            </a:pPr>
            <a:r>
              <a:rPr lang="en-US" b="1" dirty="0">
                <a:solidFill>
                  <a:srgbClr val="FFFF00"/>
                </a:solidFill>
                <a:effectLst>
                  <a:outerShdw blurRad="38100" dist="38100" dir="2700000" algn="tl">
                    <a:srgbClr val="000000">
                      <a:alpha val="43137"/>
                    </a:srgbClr>
                  </a:outerShdw>
                </a:effectLst>
              </a:rPr>
              <a:t>CHOCTAW INDIAN</a:t>
            </a:r>
          </a:p>
        </p:txBody>
      </p:sp>
      <p:sp>
        <p:nvSpPr>
          <p:cNvPr id="5" name="TextBox 4"/>
          <p:cNvSpPr txBox="1"/>
          <p:nvPr/>
        </p:nvSpPr>
        <p:spPr>
          <a:xfrm>
            <a:off x="0" y="304800"/>
            <a:ext cx="1981200" cy="1200329"/>
          </a:xfrm>
          <a:prstGeom prst="rect">
            <a:avLst/>
          </a:prstGeom>
          <a:noFill/>
        </p:spPr>
        <p:txBody>
          <a:bodyPr wrap="square" rtlCol="0">
            <a:spAutoFit/>
          </a:bodyPr>
          <a:lstStyle/>
          <a:p>
            <a:r>
              <a:rPr lang="en-US" b="1" dirty="0">
                <a:solidFill>
                  <a:srgbClr val="3333CC">
                    <a:lumMod val="50000"/>
                  </a:srgbClr>
                </a:solidFill>
              </a:rPr>
              <a:t>Native Americans burned the </a:t>
            </a:r>
            <a:r>
              <a:rPr lang="en-US" b="1" dirty="0" smtClean="0">
                <a:solidFill>
                  <a:srgbClr val="3333CC">
                    <a:lumMod val="50000"/>
                  </a:srgbClr>
                </a:solidFill>
              </a:rPr>
              <a:t>land for </a:t>
            </a:r>
            <a:r>
              <a:rPr lang="en-US" b="1" dirty="0">
                <a:solidFill>
                  <a:srgbClr val="3333CC">
                    <a:lumMod val="50000"/>
                  </a:srgbClr>
                </a:solidFill>
              </a:rPr>
              <a:t>numerous </a:t>
            </a:r>
            <a:r>
              <a:rPr lang="en-US" b="1" dirty="0" smtClean="0">
                <a:solidFill>
                  <a:srgbClr val="3333CC">
                    <a:lumMod val="50000"/>
                  </a:srgbClr>
                </a:solidFill>
              </a:rPr>
              <a:t>reasons</a:t>
            </a:r>
            <a:endParaRPr lang="en-US" b="1" dirty="0">
              <a:solidFill>
                <a:srgbClr val="3333CC">
                  <a:lumMod val="50000"/>
                </a:srgbClr>
              </a:solidFill>
            </a:endParaRPr>
          </a:p>
        </p:txBody>
      </p:sp>
      <p:sp>
        <p:nvSpPr>
          <p:cNvPr id="2" name="TextBox 1"/>
          <p:cNvSpPr txBox="1"/>
          <p:nvPr/>
        </p:nvSpPr>
        <p:spPr>
          <a:xfrm>
            <a:off x="7370300" y="304800"/>
            <a:ext cx="1679303" cy="2554545"/>
          </a:xfrm>
          <a:prstGeom prst="rect">
            <a:avLst/>
          </a:prstGeom>
          <a:noFill/>
        </p:spPr>
        <p:txBody>
          <a:bodyPr wrap="square" rtlCol="0">
            <a:spAutoFit/>
          </a:bodyPr>
          <a:lstStyle/>
          <a:p>
            <a:r>
              <a:rPr lang="en-US" sz="2000" b="1" dirty="0" smtClean="0">
                <a:solidFill>
                  <a:schemeClr val="accent2">
                    <a:lumMod val="50000"/>
                  </a:schemeClr>
                </a:solidFill>
              </a:rPr>
              <a:t>The Native American of the eastern Florida Parishes at the time of the early settlers</a:t>
            </a:r>
            <a:endParaRPr lang="en-US" sz="2000" b="1" dirty="0">
              <a:solidFill>
                <a:schemeClr val="accent2">
                  <a:lumMod val="50000"/>
                </a:schemeClr>
              </a:solidFill>
            </a:endParaRPr>
          </a:p>
        </p:txBody>
      </p:sp>
    </p:spTree>
    <p:extLst>
      <p:ext uri="{BB962C8B-B14F-4D97-AF65-F5344CB8AC3E}">
        <p14:creationId xmlns:p14="http://schemas.microsoft.com/office/powerpoint/2010/main" val="7368818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LL regrows after burn"/>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67267" name="Text Box 3"/>
          <p:cNvSpPr txBox="1">
            <a:spLocks noChangeArrowheads="1"/>
          </p:cNvSpPr>
          <p:nvPr/>
        </p:nvSpPr>
        <p:spPr bwMode="auto">
          <a:xfrm>
            <a:off x="0" y="228600"/>
            <a:ext cx="6172200" cy="249299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4000" b="1" dirty="0">
                <a:solidFill>
                  <a:srgbClr val="FF0000"/>
                </a:solidFill>
              </a:rPr>
              <a:t>Arguably Most Fire-Adapted Tree in North America</a:t>
            </a:r>
          </a:p>
          <a:p>
            <a:pPr eaLnBrk="0" fontAlgn="base" hangingPunct="0">
              <a:spcBef>
                <a:spcPct val="50000"/>
              </a:spcBef>
              <a:spcAft>
                <a:spcPct val="0"/>
              </a:spcAft>
            </a:pPr>
            <a:endParaRPr lang="en-US" sz="2400" dirty="0">
              <a:solidFill>
                <a:srgbClr val="000000"/>
              </a:solidFill>
            </a:endParaRPr>
          </a:p>
        </p:txBody>
      </p:sp>
      <p:sp>
        <p:nvSpPr>
          <p:cNvPr id="267268" name="Text Box 4"/>
          <p:cNvSpPr txBox="1">
            <a:spLocks noChangeArrowheads="1"/>
          </p:cNvSpPr>
          <p:nvPr/>
        </p:nvSpPr>
        <p:spPr bwMode="auto">
          <a:xfrm>
            <a:off x="304800" y="4191000"/>
            <a:ext cx="7010400" cy="1938992"/>
          </a:xfrm>
          <a:prstGeom prst="rect">
            <a:avLst/>
          </a:prstGeom>
          <a:noFill/>
          <a:ln w="9525">
            <a:noFill/>
            <a:miter lim="800000"/>
            <a:headEnd/>
            <a:tailEnd/>
          </a:ln>
          <a:effectLst/>
        </p:spPr>
        <p:txBody>
          <a:bodyPr wrap="square">
            <a:spAutoFit/>
          </a:bodyPr>
          <a:lstStyle/>
          <a:p>
            <a:pPr eaLnBrk="0" fontAlgn="base" hangingPunct="0">
              <a:lnSpc>
                <a:spcPct val="70000"/>
              </a:lnSpc>
              <a:spcBef>
                <a:spcPct val="50000"/>
              </a:spcBef>
              <a:spcAft>
                <a:spcPct val="0"/>
              </a:spcAft>
            </a:pPr>
            <a:r>
              <a:rPr lang="en-US" sz="2400" b="1" dirty="0">
                <a:solidFill>
                  <a:srgbClr val="FFFF00"/>
                </a:solidFill>
              </a:rPr>
              <a:t>Other Adaptations</a:t>
            </a:r>
          </a:p>
          <a:p>
            <a:pPr eaLnBrk="0" fontAlgn="base" hangingPunct="0">
              <a:lnSpc>
                <a:spcPct val="70000"/>
              </a:lnSpc>
              <a:spcBef>
                <a:spcPct val="50000"/>
              </a:spcBef>
              <a:spcAft>
                <a:spcPct val="0"/>
              </a:spcAft>
            </a:pPr>
            <a:r>
              <a:rPr lang="en-US" sz="2400" b="1" dirty="0">
                <a:solidFill>
                  <a:srgbClr val="FFFF00"/>
                </a:solidFill>
              </a:rPr>
              <a:t>   *Thick Bark</a:t>
            </a:r>
          </a:p>
          <a:p>
            <a:pPr eaLnBrk="0" fontAlgn="base" hangingPunct="0">
              <a:lnSpc>
                <a:spcPct val="70000"/>
              </a:lnSpc>
              <a:spcBef>
                <a:spcPct val="50000"/>
              </a:spcBef>
              <a:spcAft>
                <a:spcPct val="0"/>
              </a:spcAft>
            </a:pPr>
            <a:r>
              <a:rPr lang="en-US" sz="2400" b="1" dirty="0">
                <a:solidFill>
                  <a:srgbClr val="FFFF00"/>
                </a:solidFill>
              </a:rPr>
              <a:t>   *Grass </a:t>
            </a:r>
            <a:r>
              <a:rPr lang="en-US" sz="2400" b="1" dirty="0" smtClean="0">
                <a:solidFill>
                  <a:srgbClr val="FFFF00"/>
                </a:solidFill>
              </a:rPr>
              <a:t>Stage Resistant to fire</a:t>
            </a:r>
            <a:endParaRPr lang="en-US" sz="2400" b="1" dirty="0">
              <a:solidFill>
                <a:srgbClr val="FFFF00"/>
              </a:solidFill>
            </a:endParaRPr>
          </a:p>
          <a:p>
            <a:pPr marL="463550" indent="-463550" eaLnBrk="0" fontAlgn="base" hangingPunct="0">
              <a:lnSpc>
                <a:spcPct val="70000"/>
              </a:lnSpc>
              <a:spcBef>
                <a:spcPct val="50000"/>
              </a:spcBef>
              <a:spcAft>
                <a:spcPct val="0"/>
              </a:spcAft>
            </a:pPr>
            <a:r>
              <a:rPr lang="en-US" sz="2400" b="1" dirty="0">
                <a:solidFill>
                  <a:srgbClr val="FFFF00"/>
                </a:solidFill>
              </a:rPr>
              <a:t>   *High Resin Content of needles Encourages Fire</a:t>
            </a:r>
          </a:p>
        </p:txBody>
      </p:sp>
      <p:sp>
        <p:nvSpPr>
          <p:cNvPr id="267270" name="Text Box 6"/>
          <p:cNvSpPr txBox="1">
            <a:spLocks noChangeArrowheads="1"/>
          </p:cNvSpPr>
          <p:nvPr/>
        </p:nvSpPr>
        <p:spPr bwMode="auto">
          <a:xfrm>
            <a:off x="3124200" y="2057400"/>
            <a:ext cx="3352800" cy="822325"/>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a:solidFill>
                  <a:srgbClr val="FFFF00"/>
                </a:solidFill>
              </a:rPr>
              <a:t>Longleaf resprouts after fire</a:t>
            </a:r>
          </a:p>
        </p:txBody>
      </p:sp>
    </p:spTree>
    <p:extLst>
      <p:ext uri="{BB962C8B-B14F-4D97-AF65-F5344CB8AC3E}">
        <p14:creationId xmlns:p14="http://schemas.microsoft.com/office/powerpoint/2010/main" val="27412757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Fire headi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2211" name="Text Box 3"/>
          <p:cNvSpPr txBox="1">
            <a:spLocks noChangeArrowheads="1"/>
          </p:cNvSpPr>
          <p:nvPr/>
        </p:nvSpPr>
        <p:spPr bwMode="auto">
          <a:xfrm>
            <a:off x="1143000" y="762000"/>
            <a:ext cx="7086600" cy="570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63550" indent="-463550">
              <a:spcBef>
                <a:spcPts val="1200"/>
              </a:spcBef>
            </a:pPr>
            <a:r>
              <a:rPr lang="en-US" sz="3200" b="1" dirty="0" smtClean="0">
                <a:solidFill>
                  <a:srgbClr val="FFFF00"/>
                </a:solidFill>
              </a:rPr>
              <a:t>* Kills </a:t>
            </a:r>
            <a:r>
              <a:rPr lang="en-US" sz="3200" b="1" dirty="0">
                <a:solidFill>
                  <a:srgbClr val="FFFF00"/>
                </a:solidFill>
              </a:rPr>
              <a:t>invading shrubs and trees</a:t>
            </a:r>
          </a:p>
          <a:p>
            <a:pPr marL="463550" indent="-463550">
              <a:spcBef>
                <a:spcPts val="1200"/>
              </a:spcBef>
            </a:pPr>
            <a:r>
              <a:rPr lang="en-US" sz="3200" b="1" dirty="0" smtClean="0">
                <a:solidFill>
                  <a:srgbClr val="FFFF00"/>
                </a:solidFill>
              </a:rPr>
              <a:t>* Stimulates </a:t>
            </a:r>
            <a:r>
              <a:rPr lang="en-US" sz="3200" b="1" dirty="0">
                <a:solidFill>
                  <a:srgbClr val="FFFF00"/>
                </a:solidFill>
              </a:rPr>
              <a:t>flowering/seeding by many </a:t>
            </a:r>
            <a:r>
              <a:rPr lang="en-US" sz="3200" b="1" dirty="0" smtClean="0">
                <a:solidFill>
                  <a:srgbClr val="FFFF00"/>
                </a:solidFill>
              </a:rPr>
              <a:t>plants</a:t>
            </a:r>
          </a:p>
          <a:p>
            <a:pPr marL="463550" indent="-463550">
              <a:spcBef>
                <a:spcPts val="1200"/>
              </a:spcBef>
            </a:pPr>
            <a:r>
              <a:rPr lang="en-US" sz="3200" b="1" dirty="0" smtClean="0">
                <a:solidFill>
                  <a:srgbClr val="FFFF00"/>
                </a:solidFill>
              </a:rPr>
              <a:t>* Stimulates growth of young longleaf</a:t>
            </a:r>
            <a:endParaRPr lang="en-US" sz="3200" b="1" dirty="0">
              <a:solidFill>
                <a:srgbClr val="FFFF00"/>
              </a:solidFill>
            </a:endParaRPr>
          </a:p>
          <a:p>
            <a:pPr marL="463550" indent="-463550">
              <a:spcBef>
                <a:spcPts val="1200"/>
              </a:spcBef>
            </a:pPr>
            <a:r>
              <a:rPr lang="en-US" sz="3200" b="1" dirty="0" smtClean="0">
                <a:solidFill>
                  <a:srgbClr val="FFFF00"/>
                </a:solidFill>
              </a:rPr>
              <a:t>* Removes </a:t>
            </a:r>
            <a:r>
              <a:rPr lang="en-US" sz="3200" b="1" dirty="0">
                <a:solidFill>
                  <a:srgbClr val="FFFF00"/>
                </a:solidFill>
              </a:rPr>
              <a:t>smothering duff layer and </a:t>
            </a:r>
            <a:r>
              <a:rPr lang="en-US" sz="3200" b="1" dirty="0" smtClean="0">
                <a:solidFill>
                  <a:srgbClr val="FFFF00"/>
                </a:solidFill>
              </a:rPr>
              <a:t>favors </a:t>
            </a:r>
            <a:r>
              <a:rPr lang="en-US" sz="3200" b="1" dirty="0">
                <a:solidFill>
                  <a:srgbClr val="FFFF00"/>
                </a:solidFill>
              </a:rPr>
              <a:t>high native plant diversity</a:t>
            </a:r>
          </a:p>
          <a:p>
            <a:pPr marL="463550" indent="-463550">
              <a:spcBef>
                <a:spcPts val="1200"/>
              </a:spcBef>
            </a:pPr>
            <a:r>
              <a:rPr lang="en-US" sz="3200" b="1" dirty="0" smtClean="0">
                <a:solidFill>
                  <a:srgbClr val="FFFF00"/>
                </a:solidFill>
              </a:rPr>
              <a:t>* Creates </a:t>
            </a:r>
            <a:r>
              <a:rPr lang="en-US" sz="3200" b="1" dirty="0">
                <a:solidFill>
                  <a:srgbClr val="FFFF00"/>
                </a:solidFill>
              </a:rPr>
              <a:t>open </a:t>
            </a:r>
            <a:r>
              <a:rPr lang="en-US" sz="3200" b="1" dirty="0" smtClean="0">
                <a:solidFill>
                  <a:srgbClr val="FFFF00"/>
                </a:solidFill>
              </a:rPr>
              <a:t>pineland conditions </a:t>
            </a:r>
            <a:r>
              <a:rPr lang="en-US" sz="3200" b="1" dirty="0">
                <a:solidFill>
                  <a:srgbClr val="FFFF00"/>
                </a:solidFill>
              </a:rPr>
              <a:t>favored by </a:t>
            </a:r>
            <a:r>
              <a:rPr lang="en-US" sz="3200" b="1" dirty="0" smtClean="0">
                <a:solidFill>
                  <a:srgbClr val="FFFF00"/>
                </a:solidFill>
              </a:rPr>
              <a:t>many wildlife </a:t>
            </a:r>
            <a:r>
              <a:rPr lang="en-US" sz="3200" b="1" dirty="0">
                <a:solidFill>
                  <a:srgbClr val="FFFF00"/>
                </a:solidFill>
              </a:rPr>
              <a:t>species</a:t>
            </a:r>
          </a:p>
          <a:p>
            <a:pPr marL="463550" indent="-463550" algn="ctr">
              <a:spcBef>
                <a:spcPts val="1200"/>
              </a:spcBef>
            </a:pPr>
            <a:r>
              <a:rPr lang="en-US" sz="3200" b="1" i="1" dirty="0" smtClean="0">
                <a:solidFill>
                  <a:schemeClr val="accent1">
                    <a:lumMod val="20000"/>
                    <a:lumOff val="80000"/>
                  </a:schemeClr>
                </a:solidFill>
              </a:rPr>
              <a:t>Many </a:t>
            </a:r>
            <a:r>
              <a:rPr lang="en-US" sz="3200" b="1" i="1" dirty="0">
                <a:solidFill>
                  <a:schemeClr val="accent1">
                    <a:lumMod val="20000"/>
                    <a:lumOff val="80000"/>
                  </a:schemeClr>
                </a:solidFill>
              </a:rPr>
              <a:t>other effects</a:t>
            </a:r>
          </a:p>
          <a:p>
            <a:pPr>
              <a:spcBef>
                <a:spcPct val="50000"/>
              </a:spcBef>
            </a:pPr>
            <a:endParaRPr lang="en-US" dirty="0">
              <a:solidFill>
                <a:srgbClr val="000000"/>
              </a:solidFill>
            </a:endParaRPr>
          </a:p>
        </p:txBody>
      </p:sp>
    </p:spTree>
    <p:extLst>
      <p:ext uri="{BB962C8B-B14F-4D97-AF65-F5344CB8AC3E}">
        <p14:creationId xmlns:p14="http://schemas.microsoft.com/office/powerpoint/2010/main" val="31249107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99330" name="Picture 2" descr="DSCF0008"/>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t="16667"/>
          <a:stretch>
            <a:fillRect/>
          </a:stretch>
        </p:blipFill>
        <p:spPr bwMode="auto">
          <a:xfrm>
            <a:off x="-1676400" y="4482"/>
            <a:ext cx="11460480" cy="7162800"/>
          </a:xfrm>
          <a:prstGeom prst="rect">
            <a:avLst/>
          </a:prstGeom>
          <a:noFill/>
          <a:ln w="127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99334" name="Text Box 6"/>
          <p:cNvSpPr txBox="1">
            <a:spLocks noChangeArrowheads="1"/>
          </p:cNvSpPr>
          <p:nvPr/>
        </p:nvSpPr>
        <p:spPr bwMode="auto">
          <a:xfrm>
            <a:off x="5699125" y="-349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2400">
              <a:solidFill>
                <a:srgbClr val="000000"/>
              </a:solidFill>
            </a:endParaRPr>
          </a:p>
        </p:txBody>
      </p:sp>
      <p:sp>
        <p:nvSpPr>
          <p:cNvPr id="3" name="Freeform 2"/>
          <p:cNvSpPr/>
          <p:nvPr/>
        </p:nvSpPr>
        <p:spPr bwMode="auto">
          <a:xfrm>
            <a:off x="1089182" y="-27016"/>
            <a:ext cx="7606104" cy="5415241"/>
          </a:xfrm>
          <a:custGeom>
            <a:avLst/>
            <a:gdLst>
              <a:gd name="connsiteX0" fmla="*/ 67265 w 7606104"/>
              <a:gd name="connsiteY0" fmla="*/ 94251 h 5415241"/>
              <a:gd name="connsiteX1" fmla="*/ 121053 w 7606104"/>
              <a:gd name="connsiteY1" fmla="*/ 403534 h 5415241"/>
              <a:gd name="connsiteX2" fmla="*/ 147947 w 7606104"/>
              <a:gd name="connsiteY2" fmla="*/ 578345 h 5415241"/>
              <a:gd name="connsiteX3" fmla="*/ 30 w 7606104"/>
              <a:gd name="connsiteY3" fmla="*/ 753157 h 5415241"/>
              <a:gd name="connsiteX4" fmla="*/ 134500 w 7606104"/>
              <a:gd name="connsiteY4" fmla="*/ 1210357 h 5415241"/>
              <a:gd name="connsiteX5" fmla="*/ 80712 w 7606104"/>
              <a:gd name="connsiteY5" fmla="*/ 1492745 h 5415241"/>
              <a:gd name="connsiteX6" fmla="*/ 80712 w 7606104"/>
              <a:gd name="connsiteY6" fmla="*/ 2070969 h 5415241"/>
              <a:gd name="connsiteX7" fmla="*/ 26924 w 7606104"/>
              <a:gd name="connsiteY7" fmla="*/ 2313016 h 5415241"/>
              <a:gd name="connsiteX8" fmla="*/ 107606 w 7606104"/>
              <a:gd name="connsiteY8" fmla="*/ 2514722 h 5415241"/>
              <a:gd name="connsiteX9" fmla="*/ 188289 w 7606104"/>
              <a:gd name="connsiteY9" fmla="*/ 2689534 h 5415241"/>
              <a:gd name="connsiteX10" fmla="*/ 537912 w 7606104"/>
              <a:gd name="connsiteY10" fmla="*/ 2797110 h 5415241"/>
              <a:gd name="connsiteX11" fmla="*/ 927877 w 7606104"/>
              <a:gd name="connsiteY11" fmla="*/ 2797110 h 5415241"/>
              <a:gd name="connsiteX12" fmla="*/ 995112 w 7606104"/>
              <a:gd name="connsiteY12" fmla="*/ 2931581 h 5415241"/>
              <a:gd name="connsiteX13" fmla="*/ 1169924 w 7606104"/>
              <a:gd name="connsiteY13" fmla="*/ 3173628 h 5415241"/>
              <a:gd name="connsiteX14" fmla="*/ 1223712 w 7606104"/>
              <a:gd name="connsiteY14" fmla="*/ 3294651 h 5415241"/>
              <a:gd name="connsiteX15" fmla="*/ 1250606 w 7606104"/>
              <a:gd name="connsiteY15" fmla="*/ 3496357 h 5415241"/>
              <a:gd name="connsiteX16" fmla="*/ 1358183 w 7606104"/>
              <a:gd name="connsiteY16" fmla="*/ 3684616 h 5415241"/>
              <a:gd name="connsiteX17" fmla="*/ 1452312 w 7606104"/>
              <a:gd name="connsiteY17" fmla="*/ 3899769 h 5415241"/>
              <a:gd name="connsiteX18" fmla="*/ 1734700 w 7606104"/>
              <a:gd name="connsiteY18" fmla="*/ 4061134 h 5415241"/>
              <a:gd name="connsiteX19" fmla="*/ 2057430 w 7606104"/>
              <a:gd name="connsiteY19" fmla="*/ 4101475 h 5415241"/>
              <a:gd name="connsiteX20" fmla="*/ 2407053 w 7606104"/>
              <a:gd name="connsiteY20" fmla="*/ 4182157 h 5415241"/>
              <a:gd name="connsiteX21" fmla="*/ 2541524 w 7606104"/>
              <a:gd name="connsiteY21" fmla="*/ 4182157 h 5415241"/>
              <a:gd name="connsiteX22" fmla="*/ 2877700 w 7606104"/>
              <a:gd name="connsiteY22" fmla="*/ 4182157 h 5415241"/>
              <a:gd name="connsiteX23" fmla="*/ 3254218 w 7606104"/>
              <a:gd name="connsiteY23" fmla="*/ 4222498 h 5415241"/>
              <a:gd name="connsiteX24" fmla="*/ 3671077 w 7606104"/>
              <a:gd name="connsiteY24" fmla="*/ 4262840 h 5415241"/>
              <a:gd name="connsiteX25" fmla="*/ 4007253 w 7606104"/>
              <a:gd name="connsiteY25" fmla="*/ 4249392 h 5415241"/>
              <a:gd name="connsiteX26" fmla="*/ 4155171 w 7606104"/>
              <a:gd name="connsiteY26" fmla="*/ 4074581 h 5415241"/>
              <a:gd name="connsiteX27" fmla="*/ 4235853 w 7606104"/>
              <a:gd name="connsiteY27" fmla="*/ 4101475 h 5415241"/>
              <a:gd name="connsiteX28" fmla="*/ 4437559 w 7606104"/>
              <a:gd name="connsiteY28" fmla="*/ 4155263 h 5415241"/>
              <a:gd name="connsiteX29" fmla="*/ 4625818 w 7606104"/>
              <a:gd name="connsiteY29" fmla="*/ 4209051 h 5415241"/>
              <a:gd name="connsiteX30" fmla="*/ 4840971 w 7606104"/>
              <a:gd name="connsiteY30" fmla="*/ 4235945 h 5415241"/>
              <a:gd name="connsiteX31" fmla="*/ 5083018 w 7606104"/>
              <a:gd name="connsiteY31" fmla="*/ 4437651 h 5415241"/>
              <a:gd name="connsiteX32" fmla="*/ 5298171 w 7606104"/>
              <a:gd name="connsiteY32" fmla="*/ 4585569 h 5415241"/>
              <a:gd name="connsiteX33" fmla="*/ 5513324 w 7606104"/>
              <a:gd name="connsiteY33" fmla="*/ 4773828 h 5415241"/>
              <a:gd name="connsiteX34" fmla="*/ 5661242 w 7606104"/>
              <a:gd name="connsiteY34" fmla="*/ 4773828 h 5415241"/>
              <a:gd name="connsiteX35" fmla="*/ 5782265 w 7606104"/>
              <a:gd name="connsiteY35" fmla="*/ 4841063 h 5415241"/>
              <a:gd name="connsiteX36" fmla="*/ 5930183 w 7606104"/>
              <a:gd name="connsiteY36" fmla="*/ 5056216 h 5415241"/>
              <a:gd name="connsiteX37" fmla="*/ 6226018 w 7606104"/>
              <a:gd name="connsiteY37" fmla="*/ 5136898 h 5415241"/>
              <a:gd name="connsiteX38" fmla="*/ 6387383 w 7606104"/>
              <a:gd name="connsiteY38" fmla="*/ 5163792 h 5415241"/>
              <a:gd name="connsiteX39" fmla="*/ 6589089 w 7606104"/>
              <a:gd name="connsiteY39" fmla="*/ 5257922 h 5415241"/>
              <a:gd name="connsiteX40" fmla="*/ 6602536 w 7606104"/>
              <a:gd name="connsiteY40" fmla="*/ 5244475 h 5415241"/>
              <a:gd name="connsiteX41" fmla="*/ 6804242 w 7606104"/>
              <a:gd name="connsiteY41" fmla="*/ 5190687 h 5415241"/>
              <a:gd name="connsiteX42" fmla="*/ 6844583 w 7606104"/>
              <a:gd name="connsiteY42" fmla="*/ 5231028 h 5415241"/>
              <a:gd name="connsiteX43" fmla="*/ 6898371 w 7606104"/>
              <a:gd name="connsiteY43" fmla="*/ 5311710 h 5415241"/>
              <a:gd name="connsiteX44" fmla="*/ 7207653 w 7606104"/>
              <a:gd name="connsiteY44" fmla="*/ 5405840 h 5415241"/>
              <a:gd name="connsiteX45" fmla="*/ 7342124 w 7606104"/>
              <a:gd name="connsiteY45" fmla="*/ 5352051 h 5415241"/>
              <a:gd name="connsiteX46" fmla="*/ 7516936 w 7606104"/>
              <a:gd name="connsiteY46" fmla="*/ 5378945 h 5415241"/>
              <a:gd name="connsiteX47" fmla="*/ 7597618 w 7606104"/>
              <a:gd name="connsiteY47" fmla="*/ 5405840 h 5415241"/>
              <a:gd name="connsiteX48" fmla="*/ 7597618 w 7606104"/>
              <a:gd name="connsiteY48" fmla="*/ 5204134 h 5415241"/>
              <a:gd name="connsiteX49" fmla="*/ 7543830 w 7606104"/>
              <a:gd name="connsiteY49" fmla="*/ 5056216 h 5415241"/>
              <a:gd name="connsiteX50" fmla="*/ 7422806 w 7606104"/>
              <a:gd name="connsiteY50" fmla="*/ 4854510 h 5415241"/>
              <a:gd name="connsiteX51" fmla="*/ 7342124 w 7606104"/>
              <a:gd name="connsiteY51" fmla="*/ 4585569 h 5415241"/>
              <a:gd name="connsiteX52" fmla="*/ 7221100 w 7606104"/>
              <a:gd name="connsiteY52" fmla="*/ 4316628 h 5415241"/>
              <a:gd name="connsiteX53" fmla="*/ 7073183 w 7606104"/>
              <a:gd name="connsiteY53" fmla="*/ 4088028 h 5415241"/>
              <a:gd name="connsiteX54" fmla="*/ 7073183 w 7606104"/>
              <a:gd name="connsiteY54" fmla="*/ 4074581 h 5415241"/>
              <a:gd name="connsiteX55" fmla="*/ 6965606 w 7606104"/>
              <a:gd name="connsiteY55" fmla="*/ 3765298 h 5415241"/>
              <a:gd name="connsiteX56" fmla="*/ 6925265 w 7606104"/>
              <a:gd name="connsiteY56" fmla="*/ 3630828 h 5415241"/>
              <a:gd name="connsiteX57" fmla="*/ 6831136 w 7606104"/>
              <a:gd name="connsiteY57" fmla="*/ 3469463 h 5415241"/>
              <a:gd name="connsiteX58" fmla="*/ 6656324 w 7606104"/>
              <a:gd name="connsiteY58" fmla="*/ 3348440 h 5415241"/>
              <a:gd name="connsiteX59" fmla="*/ 6521853 w 7606104"/>
              <a:gd name="connsiteY59" fmla="*/ 3173628 h 5415241"/>
              <a:gd name="connsiteX60" fmla="*/ 6508406 w 7606104"/>
              <a:gd name="connsiteY60" fmla="*/ 2864345 h 5415241"/>
              <a:gd name="connsiteX61" fmla="*/ 6508406 w 7606104"/>
              <a:gd name="connsiteY61" fmla="*/ 2743322 h 5415241"/>
              <a:gd name="connsiteX62" fmla="*/ 6414277 w 7606104"/>
              <a:gd name="connsiteY62" fmla="*/ 2595404 h 5415241"/>
              <a:gd name="connsiteX63" fmla="*/ 6427724 w 7606104"/>
              <a:gd name="connsiteY63" fmla="*/ 2434040 h 5415241"/>
              <a:gd name="connsiteX64" fmla="*/ 6468065 w 7606104"/>
              <a:gd name="connsiteY64" fmla="*/ 2407145 h 5415241"/>
              <a:gd name="connsiteX65" fmla="*/ 6468065 w 7606104"/>
              <a:gd name="connsiteY65" fmla="*/ 2205440 h 5415241"/>
              <a:gd name="connsiteX66" fmla="*/ 6427724 w 7606104"/>
              <a:gd name="connsiteY66" fmla="*/ 2151651 h 5415241"/>
              <a:gd name="connsiteX67" fmla="*/ 6481512 w 7606104"/>
              <a:gd name="connsiteY67" fmla="*/ 2084416 h 5415241"/>
              <a:gd name="connsiteX68" fmla="*/ 6427724 w 7606104"/>
              <a:gd name="connsiteY68" fmla="*/ 2030628 h 5415241"/>
              <a:gd name="connsiteX69" fmla="*/ 6387383 w 7606104"/>
              <a:gd name="connsiteY69" fmla="*/ 1976840 h 5415241"/>
              <a:gd name="connsiteX70" fmla="*/ 6387383 w 7606104"/>
              <a:gd name="connsiteY70" fmla="*/ 1882710 h 5415241"/>
              <a:gd name="connsiteX71" fmla="*/ 6441171 w 7606104"/>
              <a:gd name="connsiteY71" fmla="*/ 1761687 h 5415241"/>
              <a:gd name="connsiteX72" fmla="*/ 6589089 w 7606104"/>
              <a:gd name="connsiteY72" fmla="*/ 1748240 h 5415241"/>
              <a:gd name="connsiteX73" fmla="*/ 6656324 w 7606104"/>
              <a:gd name="connsiteY73" fmla="*/ 1613769 h 5415241"/>
              <a:gd name="connsiteX74" fmla="*/ 6629430 w 7606104"/>
              <a:gd name="connsiteY74" fmla="*/ 1559981 h 5415241"/>
              <a:gd name="connsiteX75" fmla="*/ 6656324 w 7606104"/>
              <a:gd name="connsiteY75" fmla="*/ 1371722 h 5415241"/>
              <a:gd name="connsiteX76" fmla="*/ 6642877 w 7606104"/>
              <a:gd name="connsiteY76" fmla="*/ 1223804 h 5415241"/>
              <a:gd name="connsiteX77" fmla="*/ 6656324 w 7606104"/>
              <a:gd name="connsiteY77" fmla="*/ 981757 h 5415241"/>
              <a:gd name="connsiteX78" fmla="*/ 6710112 w 7606104"/>
              <a:gd name="connsiteY78" fmla="*/ 793498 h 5415241"/>
              <a:gd name="connsiteX79" fmla="*/ 6858030 w 7606104"/>
              <a:gd name="connsiteY79" fmla="*/ 726263 h 5415241"/>
              <a:gd name="connsiteX80" fmla="*/ 6804242 w 7606104"/>
              <a:gd name="connsiteY80" fmla="*/ 672475 h 5415241"/>
              <a:gd name="connsiteX81" fmla="*/ 6750453 w 7606104"/>
              <a:gd name="connsiteY81" fmla="*/ 591792 h 5415241"/>
              <a:gd name="connsiteX82" fmla="*/ 6790794 w 7606104"/>
              <a:gd name="connsiteY82" fmla="*/ 403534 h 5415241"/>
              <a:gd name="connsiteX83" fmla="*/ 6898371 w 7606104"/>
              <a:gd name="connsiteY83" fmla="*/ 349745 h 5415241"/>
              <a:gd name="connsiteX84" fmla="*/ 6925265 w 7606104"/>
              <a:gd name="connsiteY84" fmla="*/ 228722 h 5415241"/>
              <a:gd name="connsiteX85" fmla="*/ 6925265 w 7606104"/>
              <a:gd name="connsiteY85" fmla="*/ 148040 h 5415241"/>
              <a:gd name="connsiteX86" fmla="*/ 6965606 w 7606104"/>
              <a:gd name="connsiteY86" fmla="*/ 40463 h 5415241"/>
              <a:gd name="connsiteX87" fmla="*/ 6979053 w 7606104"/>
              <a:gd name="connsiteY87" fmla="*/ 122 h 5415241"/>
              <a:gd name="connsiteX88" fmla="*/ 5405747 w 7606104"/>
              <a:gd name="connsiteY88" fmla="*/ 27016 h 5415241"/>
              <a:gd name="connsiteX89" fmla="*/ 4195512 w 7606104"/>
              <a:gd name="connsiteY89" fmla="*/ 122 h 5415241"/>
              <a:gd name="connsiteX90" fmla="*/ 2985277 w 7606104"/>
              <a:gd name="connsiteY90" fmla="*/ 40463 h 5415241"/>
              <a:gd name="connsiteX91" fmla="*/ 1654018 w 7606104"/>
              <a:gd name="connsiteY91" fmla="*/ 122 h 5415241"/>
              <a:gd name="connsiteX92" fmla="*/ 712724 w 7606104"/>
              <a:gd name="connsiteY92" fmla="*/ 40463 h 5415241"/>
              <a:gd name="connsiteX93" fmla="*/ 67265 w 7606104"/>
              <a:gd name="connsiteY93" fmla="*/ 94251 h 541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7606104" h="5415241">
                <a:moveTo>
                  <a:pt x="67265" y="94251"/>
                </a:moveTo>
                <a:cubicBezTo>
                  <a:pt x="-31347" y="154763"/>
                  <a:pt x="107606" y="322852"/>
                  <a:pt x="121053" y="403534"/>
                </a:cubicBezTo>
                <a:cubicBezTo>
                  <a:pt x="134500" y="484216"/>
                  <a:pt x="168118" y="520075"/>
                  <a:pt x="147947" y="578345"/>
                </a:cubicBezTo>
                <a:cubicBezTo>
                  <a:pt x="127777" y="636616"/>
                  <a:pt x="2271" y="647822"/>
                  <a:pt x="30" y="753157"/>
                </a:cubicBezTo>
                <a:cubicBezTo>
                  <a:pt x="-2211" y="858492"/>
                  <a:pt x="121053" y="1087092"/>
                  <a:pt x="134500" y="1210357"/>
                </a:cubicBezTo>
                <a:cubicBezTo>
                  <a:pt x="147947" y="1333622"/>
                  <a:pt x="89677" y="1349310"/>
                  <a:pt x="80712" y="1492745"/>
                </a:cubicBezTo>
                <a:cubicBezTo>
                  <a:pt x="71747" y="1636180"/>
                  <a:pt x="89677" y="1934257"/>
                  <a:pt x="80712" y="2070969"/>
                </a:cubicBezTo>
                <a:cubicBezTo>
                  <a:pt x="71747" y="2207681"/>
                  <a:pt x="22442" y="2239057"/>
                  <a:pt x="26924" y="2313016"/>
                </a:cubicBezTo>
                <a:cubicBezTo>
                  <a:pt x="31406" y="2386975"/>
                  <a:pt x="80712" y="2451969"/>
                  <a:pt x="107606" y="2514722"/>
                </a:cubicBezTo>
                <a:cubicBezTo>
                  <a:pt x="134500" y="2577475"/>
                  <a:pt x="116571" y="2642469"/>
                  <a:pt x="188289" y="2689534"/>
                </a:cubicBezTo>
                <a:cubicBezTo>
                  <a:pt x="260007" y="2736599"/>
                  <a:pt x="414647" y="2779181"/>
                  <a:pt x="537912" y="2797110"/>
                </a:cubicBezTo>
                <a:cubicBezTo>
                  <a:pt x="661177" y="2815039"/>
                  <a:pt x="851677" y="2774698"/>
                  <a:pt x="927877" y="2797110"/>
                </a:cubicBezTo>
                <a:cubicBezTo>
                  <a:pt x="1004077" y="2819522"/>
                  <a:pt x="954771" y="2868828"/>
                  <a:pt x="995112" y="2931581"/>
                </a:cubicBezTo>
                <a:cubicBezTo>
                  <a:pt x="1035453" y="2994334"/>
                  <a:pt x="1131824" y="3113116"/>
                  <a:pt x="1169924" y="3173628"/>
                </a:cubicBezTo>
                <a:cubicBezTo>
                  <a:pt x="1208024" y="3234140"/>
                  <a:pt x="1210265" y="3240863"/>
                  <a:pt x="1223712" y="3294651"/>
                </a:cubicBezTo>
                <a:cubicBezTo>
                  <a:pt x="1237159" y="3348439"/>
                  <a:pt x="1228194" y="3431363"/>
                  <a:pt x="1250606" y="3496357"/>
                </a:cubicBezTo>
                <a:cubicBezTo>
                  <a:pt x="1273018" y="3561351"/>
                  <a:pt x="1324565" y="3617381"/>
                  <a:pt x="1358183" y="3684616"/>
                </a:cubicBezTo>
                <a:cubicBezTo>
                  <a:pt x="1391801" y="3751851"/>
                  <a:pt x="1389559" y="3837016"/>
                  <a:pt x="1452312" y="3899769"/>
                </a:cubicBezTo>
                <a:cubicBezTo>
                  <a:pt x="1515065" y="3962522"/>
                  <a:pt x="1633847" y="4027516"/>
                  <a:pt x="1734700" y="4061134"/>
                </a:cubicBezTo>
                <a:cubicBezTo>
                  <a:pt x="1835553" y="4094752"/>
                  <a:pt x="1945371" y="4081305"/>
                  <a:pt x="2057430" y="4101475"/>
                </a:cubicBezTo>
                <a:cubicBezTo>
                  <a:pt x="2169489" y="4121646"/>
                  <a:pt x="2326371" y="4168710"/>
                  <a:pt x="2407053" y="4182157"/>
                </a:cubicBezTo>
                <a:cubicBezTo>
                  <a:pt x="2487735" y="4195604"/>
                  <a:pt x="2541524" y="4182157"/>
                  <a:pt x="2541524" y="4182157"/>
                </a:cubicBezTo>
                <a:cubicBezTo>
                  <a:pt x="2619965" y="4182157"/>
                  <a:pt x="2758918" y="4175434"/>
                  <a:pt x="2877700" y="4182157"/>
                </a:cubicBezTo>
                <a:cubicBezTo>
                  <a:pt x="2996482" y="4188880"/>
                  <a:pt x="3254218" y="4222498"/>
                  <a:pt x="3254218" y="4222498"/>
                </a:cubicBezTo>
                <a:cubicBezTo>
                  <a:pt x="3386447" y="4235945"/>
                  <a:pt x="3545571" y="4258358"/>
                  <a:pt x="3671077" y="4262840"/>
                </a:cubicBezTo>
                <a:cubicBezTo>
                  <a:pt x="3796583" y="4267322"/>
                  <a:pt x="3926571" y="4280768"/>
                  <a:pt x="4007253" y="4249392"/>
                </a:cubicBezTo>
                <a:cubicBezTo>
                  <a:pt x="4087935" y="4218016"/>
                  <a:pt x="4117071" y="4099234"/>
                  <a:pt x="4155171" y="4074581"/>
                </a:cubicBezTo>
                <a:cubicBezTo>
                  <a:pt x="4193271" y="4049928"/>
                  <a:pt x="4188788" y="4088028"/>
                  <a:pt x="4235853" y="4101475"/>
                </a:cubicBezTo>
                <a:cubicBezTo>
                  <a:pt x="4282918" y="4114922"/>
                  <a:pt x="4437559" y="4155263"/>
                  <a:pt x="4437559" y="4155263"/>
                </a:cubicBezTo>
                <a:cubicBezTo>
                  <a:pt x="4502553" y="4173192"/>
                  <a:pt x="4558583" y="4195604"/>
                  <a:pt x="4625818" y="4209051"/>
                </a:cubicBezTo>
                <a:cubicBezTo>
                  <a:pt x="4693053" y="4222498"/>
                  <a:pt x="4764771" y="4197845"/>
                  <a:pt x="4840971" y="4235945"/>
                </a:cubicBezTo>
                <a:cubicBezTo>
                  <a:pt x="4917171" y="4274045"/>
                  <a:pt x="5006818" y="4379380"/>
                  <a:pt x="5083018" y="4437651"/>
                </a:cubicBezTo>
                <a:cubicBezTo>
                  <a:pt x="5159218" y="4495922"/>
                  <a:pt x="5226453" y="4529540"/>
                  <a:pt x="5298171" y="4585569"/>
                </a:cubicBezTo>
                <a:cubicBezTo>
                  <a:pt x="5369889" y="4641598"/>
                  <a:pt x="5452812" y="4742452"/>
                  <a:pt x="5513324" y="4773828"/>
                </a:cubicBezTo>
                <a:cubicBezTo>
                  <a:pt x="5573836" y="4805205"/>
                  <a:pt x="5616419" y="4762622"/>
                  <a:pt x="5661242" y="4773828"/>
                </a:cubicBezTo>
                <a:cubicBezTo>
                  <a:pt x="5706065" y="4785034"/>
                  <a:pt x="5737442" y="4793999"/>
                  <a:pt x="5782265" y="4841063"/>
                </a:cubicBezTo>
                <a:cubicBezTo>
                  <a:pt x="5827088" y="4888127"/>
                  <a:pt x="5856224" y="5006910"/>
                  <a:pt x="5930183" y="5056216"/>
                </a:cubicBezTo>
                <a:cubicBezTo>
                  <a:pt x="6004142" y="5105522"/>
                  <a:pt x="6149818" y="5118969"/>
                  <a:pt x="6226018" y="5136898"/>
                </a:cubicBezTo>
                <a:cubicBezTo>
                  <a:pt x="6302218" y="5154827"/>
                  <a:pt x="6326871" y="5143621"/>
                  <a:pt x="6387383" y="5163792"/>
                </a:cubicBezTo>
                <a:cubicBezTo>
                  <a:pt x="6447895" y="5183963"/>
                  <a:pt x="6553230" y="5244475"/>
                  <a:pt x="6589089" y="5257922"/>
                </a:cubicBezTo>
                <a:cubicBezTo>
                  <a:pt x="6624948" y="5271369"/>
                  <a:pt x="6566677" y="5255681"/>
                  <a:pt x="6602536" y="5244475"/>
                </a:cubicBezTo>
                <a:cubicBezTo>
                  <a:pt x="6638395" y="5233269"/>
                  <a:pt x="6763901" y="5192928"/>
                  <a:pt x="6804242" y="5190687"/>
                </a:cubicBezTo>
                <a:cubicBezTo>
                  <a:pt x="6844583" y="5188446"/>
                  <a:pt x="6828895" y="5210858"/>
                  <a:pt x="6844583" y="5231028"/>
                </a:cubicBezTo>
                <a:cubicBezTo>
                  <a:pt x="6860271" y="5251198"/>
                  <a:pt x="6837859" y="5282575"/>
                  <a:pt x="6898371" y="5311710"/>
                </a:cubicBezTo>
                <a:cubicBezTo>
                  <a:pt x="6958883" y="5340845"/>
                  <a:pt x="7133694" y="5399117"/>
                  <a:pt x="7207653" y="5405840"/>
                </a:cubicBezTo>
                <a:cubicBezTo>
                  <a:pt x="7281612" y="5412563"/>
                  <a:pt x="7290577" y="5356533"/>
                  <a:pt x="7342124" y="5352051"/>
                </a:cubicBezTo>
                <a:cubicBezTo>
                  <a:pt x="7393671" y="5347569"/>
                  <a:pt x="7474354" y="5369980"/>
                  <a:pt x="7516936" y="5378945"/>
                </a:cubicBezTo>
                <a:cubicBezTo>
                  <a:pt x="7559518" y="5387910"/>
                  <a:pt x="7584171" y="5434975"/>
                  <a:pt x="7597618" y="5405840"/>
                </a:cubicBezTo>
                <a:cubicBezTo>
                  <a:pt x="7611065" y="5376705"/>
                  <a:pt x="7606583" y="5262405"/>
                  <a:pt x="7597618" y="5204134"/>
                </a:cubicBezTo>
                <a:cubicBezTo>
                  <a:pt x="7588653" y="5145863"/>
                  <a:pt x="7572965" y="5114487"/>
                  <a:pt x="7543830" y="5056216"/>
                </a:cubicBezTo>
                <a:cubicBezTo>
                  <a:pt x="7514695" y="4997945"/>
                  <a:pt x="7456424" y="4932951"/>
                  <a:pt x="7422806" y="4854510"/>
                </a:cubicBezTo>
                <a:cubicBezTo>
                  <a:pt x="7389188" y="4776069"/>
                  <a:pt x="7375742" y="4675216"/>
                  <a:pt x="7342124" y="4585569"/>
                </a:cubicBezTo>
                <a:cubicBezTo>
                  <a:pt x="7308506" y="4495922"/>
                  <a:pt x="7265923" y="4399551"/>
                  <a:pt x="7221100" y="4316628"/>
                </a:cubicBezTo>
                <a:cubicBezTo>
                  <a:pt x="7176277" y="4233705"/>
                  <a:pt x="7097836" y="4128369"/>
                  <a:pt x="7073183" y="4088028"/>
                </a:cubicBezTo>
                <a:cubicBezTo>
                  <a:pt x="7048530" y="4047687"/>
                  <a:pt x="7091112" y="4128369"/>
                  <a:pt x="7073183" y="4074581"/>
                </a:cubicBezTo>
                <a:cubicBezTo>
                  <a:pt x="7055254" y="4020793"/>
                  <a:pt x="6990259" y="3839257"/>
                  <a:pt x="6965606" y="3765298"/>
                </a:cubicBezTo>
                <a:cubicBezTo>
                  <a:pt x="6940953" y="3691339"/>
                  <a:pt x="6947677" y="3680134"/>
                  <a:pt x="6925265" y="3630828"/>
                </a:cubicBezTo>
                <a:cubicBezTo>
                  <a:pt x="6902853" y="3581522"/>
                  <a:pt x="6875959" y="3516527"/>
                  <a:pt x="6831136" y="3469463"/>
                </a:cubicBezTo>
                <a:cubicBezTo>
                  <a:pt x="6786313" y="3422399"/>
                  <a:pt x="6707871" y="3397746"/>
                  <a:pt x="6656324" y="3348440"/>
                </a:cubicBezTo>
                <a:cubicBezTo>
                  <a:pt x="6604777" y="3299134"/>
                  <a:pt x="6546506" y="3254311"/>
                  <a:pt x="6521853" y="3173628"/>
                </a:cubicBezTo>
                <a:cubicBezTo>
                  <a:pt x="6497200" y="3092945"/>
                  <a:pt x="6510647" y="2936063"/>
                  <a:pt x="6508406" y="2864345"/>
                </a:cubicBezTo>
                <a:cubicBezTo>
                  <a:pt x="6506165" y="2792627"/>
                  <a:pt x="6524094" y="2788146"/>
                  <a:pt x="6508406" y="2743322"/>
                </a:cubicBezTo>
                <a:cubicBezTo>
                  <a:pt x="6492718" y="2698498"/>
                  <a:pt x="6427724" y="2646951"/>
                  <a:pt x="6414277" y="2595404"/>
                </a:cubicBezTo>
                <a:cubicBezTo>
                  <a:pt x="6400830" y="2543857"/>
                  <a:pt x="6418759" y="2465416"/>
                  <a:pt x="6427724" y="2434040"/>
                </a:cubicBezTo>
                <a:cubicBezTo>
                  <a:pt x="6436689" y="2402664"/>
                  <a:pt x="6461342" y="2445245"/>
                  <a:pt x="6468065" y="2407145"/>
                </a:cubicBezTo>
                <a:cubicBezTo>
                  <a:pt x="6474789" y="2369045"/>
                  <a:pt x="6474788" y="2248022"/>
                  <a:pt x="6468065" y="2205440"/>
                </a:cubicBezTo>
                <a:cubicBezTo>
                  <a:pt x="6461342" y="2162858"/>
                  <a:pt x="6425483" y="2171822"/>
                  <a:pt x="6427724" y="2151651"/>
                </a:cubicBezTo>
                <a:cubicBezTo>
                  <a:pt x="6429965" y="2131480"/>
                  <a:pt x="6481512" y="2104586"/>
                  <a:pt x="6481512" y="2084416"/>
                </a:cubicBezTo>
                <a:cubicBezTo>
                  <a:pt x="6481512" y="2064246"/>
                  <a:pt x="6443412" y="2048557"/>
                  <a:pt x="6427724" y="2030628"/>
                </a:cubicBezTo>
                <a:cubicBezTo>
                  <a:pt x="6412036" y="2012699"/>
                  <a:pt x="6394107" y="2001493"/>
                  <a:pt x="6387383" y="1976840"/>
                </a:cubicBezTo>
                <a:cubicBezTo>
                  <a:pt x="6380660" y="1952187"/>
                  <a:pt x="6378418" y="1918569"/>
                  <a:pt x="6387383" y="1882710"/>
                </a:cubicBezTo>
                <a:cubicBezTo>
                  <a:pt x="6396348" y="1846851"/>
                  <a:pt x="6407553" y="1784099"/>
                  <a:pt x="6441171" y="1761687"/>
                </a:cubicBezTo>
                <a:cubicBezTo>
                  <a:pt x="6474789" y="1739275"/>
                  <a:pt x="6553230" y="1772893"/>
                  <a:pt x="6589089" y="1748240"/>
                </a:cubicBezTo>
                <a:cubicBezTo>
                  <a:pt x="6624948" y="1723587"/>
                  <a:pt x="6649601" y="1645145"/>
                  <a:pt x="6656324" y="1613769"/>
                </a:cubicBezTo>
                <a:cubicBezTo>
                  <a:pt x="6663047" y="1582393"/>
                  <a:pt x="6629430" y="1600322"/>
                  <a:pt x="6629430" y="1559981"/>
                </a:cubicBezTo>
                <a:cubicBezTo>
                  <a:pt x="6629430" y="1519640"/>
                  <a:pt x="6654083" y="1427751"/>
                  <a:pt x="6656324" y="1371722"/>
                </a:cubicBezTo>
                <a:cubicBezTo>
                  <a:pt x="6658565" y="1315693"/>
                  <a:pt x="6642877" y="1288798"/>
                  <a:pt x="6642877" y="1223804"/>
                </a:cubicBezTo>
                <a:cubicBezTo>
                  <a:pt x="6642877" y="1158810"/>
                  <a:pt x="6645118" y="1053475"/>
                  <a:pt x="6656324" y="981757"/>
                </a:cubicBezTo>
                <a:cubicBezTo>
                  <a:pt x="6667530" y="910039"/>
                  <a:pt x="6676494" y="836080"/>
                  <a:pt x="6710112" y="793498"/>
                </a:cubicBezTo>
                <a:cubicBezTo>
                  <a:pt x="6743730" y="750916"/>
                  <a:pt x="6842342" y="746434"/>
                  <a:pt x="6858030" y="726263"/>
                </a:cubicBezTo>
                <a:cubicBezTo>
                  <a:pt x="6873718" y="706093"/>
                  <a:pt x="6822171" y="694887"/>
                  <a:pt x="6804242" y="672475"/>
                </a:cubicBezTo>
                <a:cubicBezTo>
                  <a:pt x="6786313" y="650063"/>
                  <a:pt x="6752694" y="636615"/>
                  <a:pt x="6750453" y="591792"/>
                </a:cubicBezTo>
                <a:cubicBezTo>
                  <a:pt x="6748212" y="546969"/>
                  <a:pt x="6766141" y="443875"/>
                  <a:pt x="6790794" y="403534"/>
                </a:cubicBezTo>
                <a:cubicBezTo>
                  <a:pt x="6815447" y="363193"/>
                  <a:pt x="6875959" y="378880"/>
                  <a:pt x="6898371" y="349745"/>
                </a:cubicBezTo>
                <a:cubicBezTo>
                  <a:pt x="6920783" y="320610"/>
                  <a:pt x="6920783" y="262339"/>
                  <a:pt x="6925265" y="228722"/>
                </a:cubicBezTo>
                <a:cubicBezTo>
                  <a:pt x="6929747" y="195105"/>
                  <a:pt x="6918542" y="179416"/>
                  <a:pt x="6925265" y="148040"/>
                </a:cubicBezTo>
                <a:cubicBezTo>
                  <a:pt x="6931988" y="116664"/>
                  <a:pt x="6956641" y="65116"/>
                  <a:pt x="6965606" y="40463"/>
                </a:cubicBezTo>
                <a:cubicBezTo>
                  <a:pt x="6974571" y="15810"/>
                  <a:pt x="6979053" y="122"/>
                  <a:pt x="6979053" y="122"/>
                </a:cubicBezTo>
                <a:lnTo>
                  <a:pt x="5405747" y="27016"/>
                </a:lnTo>
                <a:cubicBezTo>
                  <a:pt x="4941824" y="27016"/>
                  <a:pt x="4598924" y="-2119"/>
                  <a:pt x="4195512" y="122"/>
                </a:cubicBezTo>
                <a:cubicBezTo>
                  <a:pt x="3792100" y="2363"/>
                  <a:pt x="3408859" y="40463"/>
                  <a:pt x="2985277" y="40463"/>
                </a:cubicBezTo>
                <a:cubicBezTo>
                  <a:pt x="2561695" y="40463"/>
                  <a:pt x="2032777" y="122"/>
                  <a:pt x="1654018" y="122"/>
                </a:cubicBezTo>
                <a:cubicBezTo>
                  <a:pt x="1275259" y="122"/>
                  <a:pt x="977183" y="31498"/>
                  <a:pt x="712724" y="40463"/>
                </a:cubicBezTo>
                <a:cubicBezTo>
                  <a:pt x="448265" y="49428"/>
                  <a:pt x="165877" y="33739"/>
                  <a:pt x="67265" y="94251"/>
                </a:cubicBezTo>
                <a:close/>
              </a:path>
            </a:pathLst>
          </a:cu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Text Box 5"/>
          <p:cNvSpPr txBox="1">
            <a:spLocks noChangeArrowheads="1"/>
          </p:cNvSpPr>
          <p:nvPr/>
        </p:nvSpPr>
        <p:spPr bwMode="auto">
          <a:xfrm>
            <a:off x="1600200" y="4572000"/>
            <a:ext cx="54864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b="1" dirty="0" smtClean="0">
                <a:solidFill>
                  <a:srgbClr val="C00000"/>
                </a:solidFill>
              </a:rPr>
              <a:t>In 1850:</a:t>
            </a:r>
          </a:p>
          <a:p>
            <a:r>
              <a:rPr lang="en-US" sz="3200" b="1" dirty="0" smtClean="0">
                <a:solidFill>
                  <a:srgbClr val="C00000"/>
                </a:solidFill>
              </a:rPr>
              <a:t>~ 1.5 </a:t>
            </a:r>
            <a:r>
              <a:rPr lang="en-US" sz="3200" b="1" i="1" u="sng" dirty="0">
                <a:solidFill>
                  <a:srgbClr val="C00000"/>
                </a:solidFill>
              </a:rPr>
              <a:t>Million</a:t>
            </a:r>
            <a:r>
              <a:rPr lang="en-US" sz="3200" b="1" dirty="0">
                <a:solidFill>
                  <a:srgbClr val="C00000"/>
                </a:solidFill>
              </a:rPr>
              <a:t> Acres </a:t>
            </a:r>
            <a:r>
              <a:rPr lang="en-US" sz="3200" b="1" dirty="0" smtClean="0">
                <a:solidFill>
                  <a:srgbClr val="C00000"/>
                </a:solidFill>
              </a:rPr>
              <a:t>Total</a:t>
            </a:r>
          </a:p>
          <a:p>
            <a:r>
              <a:rPr lang="en-US" sz="3200" b="1" dirty="0" smtClean="0">
                <a:solidFill>
                  <a:srgbClr val="C00000"/>
                </a:solidFill>
              </a:rPr>
              <a:t>In Central and Eastern Florida Parishes</a:t>
            </a:r>
            <a:endParaRPr lang="en-US" sz="3200" b="1" dirty="0">
              <a:solidFill>
                <a:srgbClr val="C00000"/>
              </a:solidFill>
            </a:endParaRPr>
          </a:p>
        </p:txBody>
      </p:sp>
      <p:sp>
        <p:nvSpPr>
          <p:cNvPr id="13" name="TextBox 12"/>
          <p:cNvSpPr txBox="1"/>
          <p:nvPr/>
        </p:nvSpPr>
        <p:spPr>
          <a:xfrm>
            <a:off x="2209800" y="838200"/>
            <a:ext cx="5105400" cy="584775"/>
          </a:xfrm>
          <a:prstGeom prst="rect">
            <a:avLst/>
          </a:prstGeom>
          <a:noFill/>
        </p:spPr>
        <p:txBody>
          <a:bodyPr wrap="square" rtlCol="0">
            <a:spAutoFit/>
          </a:bodyPr>
          <a:lstStyle/>
          <a:p>
            <a:r>
              <a:rPr lang="en-US" sz="3200" dirty="0" smtClean="0"/>
              <a:t>LONGLEAF PINE HILLS</a:t>
            </a:r>
            <a:endParaRPr lang="en-US" sz="3200" dirty="0"/>
          </a:p>
        </p:txBody>
      </p:sp>
      <p:sp>
        <p:nvSpPr>
          <p:cNvPr id="14" name="TextBox 13"/>
          <p:cNvSpPr txBox="1"/>
          <p:nvPr/>
        </p:nvSpPr>
        <p:spPr>
          <a:xfrm>
            <a:off x="3388673" y="3604048"/>
            <a:ext cx="4648200" cy="584775"/>
          </a:xfrm>
          <a:prstGeom prst="rect">
            <a:avLst/>
          </a:prstGeom>
          <a:noFill/>
        </p:spPr>
        <p:txBody>
          <a:bodyPr wrap="square" rtlCol="0">
            <a:spAutoFit/>
          </a:bodyPr>
          <a:lstStyle/>
          <a:p>
            <a:r>
              <a:rPr lang="en-US" sz="3200" dirty="0" smtClean="0"/>
              <a:t>LONGLEAF PINE FLATS</a:t>
            </a:r>
            <a:endParaRPr lang="en-US" sz="3200" dirty="0"/>
          </a:p>
        </p:txBody>
      </p:sp>
      <p:sp>
        <p:nvSpPr>
          <p:cNvPr id="16" name="TextBox 15"/>
          <p:cNvSpPr txBox="1"/>
          <p:nvPr/>
        </p:nvSpPr>
        <p:spPr>
          <a:xfrm>
            <a:off x="381000" y="3105834"/>
            <a:ext cx="1676400" cy="646331"/>
          </a:xfrm>
          <a:prstGeom prst="rect">
            <a:avLst/>
          </a:prstGeom>
          <a:noFill/>
        </p:spPr>
        <p:txBody>
          <a:bodyPr wrap="square" rtlCol="0">
            <a:spAutoFit/>
          </a:bodyPr>
          <a:lstStyle/>
          <a:p>
            <a:r>
              <a:rPr lang="en-US" b="1" dirty="0" smtClean="0">
                <a:solidFill>
                  <a:srgbClr val="C00000"/>
                </a:solidFill>
              </a:rPr>
              <a:t>Western Edge of Range</a:t>
            </a:r>
            <a:endParaRPr lang="en-US" b="1" dirty="0">
              <a:solidFill>
                <a:srgbClr val="C00000"/>
              </a:solidFill>
            </a:endParaRPr>
          </a:p>
        </p:txBody>
      </p:sp>
      <p:cxnSp>
        <p:nvCxnSpPr>
          <p:cNvPr id="18" name="Straight Arrow Connector 17"/>
          <p:cNvCxnSpPr/>
          <p:nvPr/>
        </p:nvCxnSpPr>
        <p:spPr bwMode="auto">
          <a:xfrm>
            <a:off x="1752600" y="3438525"/>
            <a:ext cx="457200" cy="0"/>
          </a:xfrm>
          <a:prstGeom prst="straightConnector1">
            <a:avLst/>
          </a:prstGeom>
          <a:solidFill>
            <a:schemeClr val="accent1"/>
          </a:solidFill>
          <a:ln w="25400"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7124700" y="1231542"/>
            <a:ext cx="1066800" cy="307777"/>
          </a:xfrm>
          <a:prstGeom prst="rect">
            <a:avLst/>
          </a:prstGeom>
          <a:noFill/>
        </p:spPr>
        <p:txBody>
          <a:bodyPr wrap="square" rtlCol="0">
            <a:spAutoFit/>
          </a:bodyPr>
          <a:lstStyle/>
          <a:p>
            <a:r>
              <a:rPr lang="en-US" sz="1400" b="1" dirty="0" smtClean="0"/>
              <a:t>Bogalusa</a:t>
            </a:r>
            <a:endParaRPr lang="en-US" sz="1400" b="1" dirty="0"/>
          </a:p>
        </p:txBody>
      </p:sp>
      <p:sp>
        <p:nvSpPr>
          <p:cNvPr id="11" name="TextBox 10"/>
          <p:cNvSpPr txBox="1"/>
          <p:nvPr/>
        </p:nvSpPr>
        <p:spPr>
          <a:xfrm>
            <a:off x="3099492" y="268386"/>
            <a:ext cx="1066800" cy="307777"/>
          </a:xfrm>
          <a:prstGeom prst="rect">
            <a:avLst/>
          </a:prstGeom>
          <a:noFill/>
        </p:spPr>
        <p:txBody>
          <a:bodyPr wrap="square" rtlCol="0">
            <a:spAutoFit/>
          </a:bodyPr>
          <a:lstStyle/>
          <a:p>
            <a:r>
              <a:rPr lang="en-US" sz="1400" b="1" dirty="0" smtClean="0"/>
              <a:t>Kentwood</a:t>
            </a:r>
            <a:endParaRPr lang="en-US" sz="1400" b="1" dirty="0"/>
          </a:p>
        </p:txBody>
      </p:sp>
      <p:sp>
        <p:nvSpPr>
          <p:cNvPr id="12" name="TextBox 11"/>
          <p:cNvSpPr txBox="1"/>
          <p:nvPr/>
        </p:nvSpPr>
        <p:spPr>
          <a:xfrm>
            <a:off x="3662718" y="3428288"/>
            <a:ext cx="1066800" cy="307777"/>
          </a:xfrm>
          <a:prstGeom prst="rect">
            <a:avLst/>
          </a:prstGeom>
          <a:noFill/>
        </p:spPr>
        <p:txBody>
          <a:bodyPr wrap="square" rtlCol="0">
            <a:spAutoFit/>
          </a:bodyPr>
          <a:lstStyle/>
          <a:p>
            <a:r>
              <a:rPr lang="en-US" sz="1400" b="1" dirty="0" smtClean="0"/>
              <a:t>Hammond</a:t>
            </a:r>
            <a:endParaRPr lang="en-US" sz="1400" b="1" dirty="0"/>
          </a:p>
        </p:txBody>
      </p:sp>
      <p:sp>
        <p:nvSpPr>
          <p:cNvPr id="17" name="TextBox 16"/>
          <p:cNvSpPr txBox="1"/>
          <p:nvPr/>
        </p:nvSpPr>
        <p:spPr>
          <a:xfrm>
            <a:off x="114869" y="907940"/>
            <a:ext cx="1066800" cy="307777"/>
          </a:xfrm>
          <a:prstGeom prst="rect">
            <a:avLst/>
          </a:prstGeom>
          <a:noFill/>
        </p:spPr>
        <p:txBody>
          <a:bodyPr wrap="square" rtlCol="0">
            <a:spAutoFit/>
          </a:bodyPr>
          <a:lstStyle/>
          <a:p>
            <a:r>
              <a:rPr lang="en-US" sz="1400" b="1" dirty="0" smtClean="0"/>
              <a:t>Clinton</a:t>
            </a:r>
            <a:endParaRPr lang="en-US" sz="1400" b="1" dirty="0"/>
          </a:p>
        </p:txBody>
      </p:sp>
      <p:sp>
        <p:nvSpPr>
          <p:cNvPr id="19" name="TextBox 18"/>
          <p:cNvSpPr txBox="1"/>
          <p:nvPr/>
        </p:nvSpPr>
        <p:spPr>
          <a:xfrm>
            <a:off x="5294219" y="2438400"/>
            <a:ext cx="800100" cy="307777"/>
          </a:xfrm>
          <a:prstGeom prst="rect">
            <a:avLst/>
          </a:prstGeom>
          <a:noFill/>
        </p:spPr>
        <p:txBody>
          <a:bodyPr wrap="square" rtlCol="0">
            <a:spAutoFit/>
          </a:bodyPr>
          <a:lstStyle/>
          <a:p>
            <a:r>
              <a:rPr lang="en-US" sz="1400" b="1" dirty="0" smtClean="0"/>
              <a:t>Folsom</a:t>
            </a:r>
            <a:endParaRPr lang="en-US" sz="1400" b="1" dirty="0"/>
          </a:p>
        </p:txBody>
      </p:sp>
      <p:sp>
        <p:nvSpPr>
          <p:cNvPr id="20" name="TextBox 19"/>
          <p:cNvSpPr txBox="1"/>
          <p:nvPr/>
        </p:nvSpPr>
        <p:spPr>
          <a:xfrm>
            <a:off x="3345862" y="1797247"/>
            <a:ext cx="685800" cy="307777"/>
          </a:xfrm>
          <a:prstGeom prst="rect">
            <a:avLst/>
          </a:prstGeom>
          <a:noFill/>
        </p:spPr>
        <p:txBody>
          <a:bodyPr wrap="square" rtlCol="0">
            <a:spAutoFit/>
          </a:bodyPr>
          <a:lstStyle/>
          <a:p>
            <a:r>
              <a:rPr lang="en-US" sz="1400" b="1" dirty="0" smtClean="0"/>
              <a:t>Amite</a:t>
            </a:r>
            <a:endParaRPr lang="en-US" sz="1400" b="1" dirty="0"/>
          </a:p>
        </p:txBody>
      </p:sp>
      <p:sp>
        <p:nvSpPr>
          <p:cNvPr id="21" name="TextBox 20"/>
          <p:cNvSpPr txBox="1"/>
          <p:nvPr/>
        </p:nvSpPr>
        <p:spPr>
          <a:xfrm>
            <a:off x="555782" y="2058884"/>
            <a:ext cx="609600" cy="307777"/>
          </a:xfrm>
          <a:prstGeom prst="rect">
            <a:avLst/>
          </a:prstGeom>
          <a:noFill/>
        </p:spPr>
        <p:txBody>
          <a:bodyPr wrap="square" rtlCol="0">
            <a:spAutoFit/>
          </a:bodyPr>
          <a:lstStyle/>
          <a:p>
            <a:r>
              <a:rPr lang="en-US" sz="1400" b="1" dirty="0" smtClean="0"/>
              <a:t>Pride</a:t>
            </a:r>
            <a:endParaRPr lang="en-US" sz="1400" b="1" dirty="0"/>
          </a:p>
        </p:txBody>
      </p:sp>
    </p:spTree>
    <p:extLst>
      <p:ext uri="{BB962C8B-B14F-4D97-AF65-F5344CB8AC3E}">
        <p14:creationId xmlns:p14="http://schemas.microsoft.com/office/powerpoint/2010/main" val="24691969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descr="fire &amp; pitchers.JPG"/>
          <p:cNvPicPr>
            <a:picLocks noChangeAspect="1"/>
          </p:cNvPicPr>
          <p:nvPr/>
        </p:nvPicPr>
        <p:blipFill>
          <a:blip r:embed="rId2" cstate="print">
            <a:lum bright="-19000"/>
          </a:blip>
          <a:stretch>
            <a:fillRect/>
          </a:stretch>
        </p:blipFill>
        <p:spPr>
          <a:xfrm>
            <a:off x="0" y="-1600200"/>
            <a:ext cx="9144000" cy="11120462"/>
          </a:xfrm>
          <a:prstGeom prst="rect">
            <a:avLst/>
          </a:prstGeom>
        </p:spPr>
      </p:pic>
      <p:sp>
        <p:nvSpPr>
          <p:cNvPr id="4" name="TextBox 3"/>
          <p:cNvSpPr txBox="1"/>
          <p:nvPr/>
        </p:nvSpPr>
        <p:spPr>
          <a:xfrm>
            <a:off x="6629400" y="6159016"/>
            <a:ext cx="2209800" cy="646331"/>
          </a:xfrm>
          <a:prstGeom prst="rect">
            <a:avLst/>
          </a:prstGeom>
          <a:noFill/>
        </p:spPr>
        <p:txBody>
          <a:bodyPr wrap="square" rtlCol="0">
            <a:spAutoFit/>
          </a:bodyPr>
          <a:lstStyle/>
          <a:p>
            <a:r>
              <a:rPr lang="en-US" dirty="0" smtClean="0">
                <a:solidFill>
                  <a:srgbClr val="FF0000"/>
                </a:solidFill>
              </a:rPr>
              <a:t>Picture by Bill Rivers</a:t>
            </a:r>
          </a:p>
          <a:p>
            <a:endParaRPr lang="en-US" dirty="0">
              <a:solidFill>
                <a:prstClr val="black"/>
              </a:solidFill>
            </a:endParaRPr>
          </a:p>
        </p:txBody>
      </p:sp>
    </p:spTree>
    <p:extLst>
      <p:ext uri="{BB962C8B-B14F-4D97-AF65-F5344CB8AC3E}">
        <p14:creationId xmlns:p14="http://schemas.microsoft.com/office/powerpoint/2010/main" val="14200305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SCF00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
            <a:ext cx="92964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38400" y="457453"/>
            <a:ext cx="4876800" cy="954107"/>
          </a:xfrm>
          <a:prstGeom prst="rect">
            <a:avLst/>
          </a:prstGeom>
          <a:noFill/>
        </p:spPr>
        <p:txBody>
          <a:bodyPr wrap="square" rtlCol="0">
            <a:spAutoFit/>
          </a:bodyPr>
          <a:lstStyle/>
          <a:p>
            <a:r>
              <a:rPr lang="en-US" sz="2800" b="1" i="1" dirty="0" smtClean="0">
                <a:solidFill>
                  <a:srgbClr val="000000"/>
                </a:solidFill>
                <a:effectLst>
                  <a:outerShdw blurRad="38100" dist="38100" dir="2700000" algn="tl">
                    <a:srgbClr val="000000">
                      <a:alpha val="43137"/>
                    </a:srgbClr>
                  </a:outerShdw>
                </a:effectLst>
              </a:rPr>
              <a:t>Diverse  native  ground  cover depends  on  frequent  fire</a:t>
            </a:r>
            <a:endParaRPr lang="en-US" sz="2800" b="1" i="1" dirty="0">
              <a:solidFill>
                <a:srgbClr val="000000"/>
              </a:solidFill>
              <a:effectLst>
                <a:outerShdw blurRad="38100" dist="38100" dir="2700000" algn="tl">
                  <a:srgbClr val="000000">
                    <a:alpha val="43137"/>
                  </a:srgbClr>
                </a:outerShdw>
              </a:effectLst>
            </a:endParaRPr>
          </a:p>
        </p:txBody>
      </p:sp>
      <p:sp>
        <p:nvSpPr>
          <p:cNvPr id="3" name="TextBox 2"/>
          <p:cNvSpPr txBox="1"/>
          <p:nvPr/>
        </p:nvSpPr>
        <p:spPr>
          <a:xfrm>
            <a:off x="4335439" y="5791200"/>
            <a:ext cx="4343400" cy="954107"/>
          </a:xfrm>
          <a:prstGeom prst="rect">
            <a:avLst/>
          </a:prstGeom>
          <a:noFill/>
        </p:spPr>
        <p:txBody>
          <a:bodyPr wrap="square" rtlCol="0">
            <a:spAutoFit/>
          </a:bodyPr>
          <a:lstStyle/>
          <a:p>
            <a:r>
              <a:rPr lang="en-US" sz="2800" b="1" i="1" dirty="0" smtClean="0">
                <a:solidFill>
                  <a:srgbClr val="000000"/>
                </a:solidFill>
                <a:effectLst>
                  <a:outerShdw blurRad="38100" dist="38100" dir="2700000" algn="tl">
                    <a:srgbClr val="000000">
                      <a:alpha val="43137"/>
                    </a:srgbClr>
                  </a:outerShdw>
                </a:effectLst>
              </a:rPr>
              <a:t>“Like a Prairie Under the Pines”</a:t>
            </a:r>
            <a:endParaRPr lang="en-US" sz="2800" dirty="0"/>
          </a:p>
        </p:txBody>
      </p:sp>
    </p:spTree>
    <p:extLst>
      <p:ext uri="{BB962C8B-B14F-4D97-AF65-F5344CB8AC3E}">
        <p14:creationId xmlns:p14="http://schemas.microsoft.com/office/powerpoint/2010/main" val="14514420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Pine plantation"/>
          <p:cNvPicPr>
            <a:picLocks noChangeAspect="1" noChangeArrowheads="1"/>
          </p:cNvPicPr>
          <p:nvPr/>
        </p:nvPicPr>
        <p:blipFill>
          <a:blip r:embed="rId2">
            <a:lum bright="24000" contrast="24000"/>
            <a:extLst>
              <a:ext uri="{28A0092B-C50C-407E-A947-70E740481C1C}">
                <a14:useLocalDpi xmlns:a14="http://schemas.microsoft.com/office/drawing/2010/main" val="0"/>
              </a:ext>
            </a:extLst>
          </a:blip>
          <a:srcRect/>
          <a:stretch>
            <a:fillRect/>
          </a:stretch>
        </p:blipFill>
        <p:spPr bwMode="auto">
          <a:xfrm>
            <a:off x="-152400" y="-252413"/>
            <a:ext cx="9296400" cy="71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3"/>
          <p:cNvSpPr txBox="1">
            <a:spLocks noChangeArrowheads="1"/>
          </p:cNvSpPr>
          <p:nvPr/>
        </p:nvSpPr>
        <p:spPr bwMode="auto">
          <a:xfrm>
            <a:off x="1898176" y="228600"/>
            <a:ext cx="5715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pPr>
            <a:r>
              <a:rPr lang="en-US" sz="2800" b="1" i="1" dirty="0" smtClean="0">
                <a:solidFill>
                  <a:srgbClr val="C00000"/>
                </a:solidFill>
              </a:rPr>
              <a:t>Plantation Forestry with Loblolly and Slash Pine</a:t>
            </a:r>
          </a:p>
          <a:p>
            <a:pPr algn="ctr" eaLnBrk="0" fontAlgn="base" hangingPunct="0">
              <a:spcBef>
                <a:spcPct val="50000"/>
              </a:spcBef>
              <a:spcAft>
                <a:spcPct val="0"/>
              </a:spcAft>
            </a:pPr>
            <a:r>
              <a:rPr lang="en-US" sz="2800" b="1" dirty="0" smtClean="0">
                <a:solidFill>
                  <a:srgbClr val="3333CC"/>
                </a:solidFill>
              </a:rPr>
              <a:t>Began slowly in the 1930’s</a:t>
            </a:r>
          </a:p>
          <a:p>
            <a:pPr algn="ctr" eaLnBrk="0" fontAlgn="base" hangingPunct="0">
              <a:spcBef>
                <a:spcPct val="50000"/>
              </a:spcBef>
              <a:spcAft>
                <a:spcPct val="0"/>
              </a:spcAft>
            </a:pPr>
            <a:r>
              <a:rPr lang="en-US" sz="2800" b="1" dirty="0" smtClean="0">
                <a:solidFill>
                  <a:srgbClr val="3333CC"/>
                </a:solidFill>
              </a:rPr>
              <a:t>Really got going about 1950</a:t>
            </a:r>
          </a:p>
          <a:p>
            <a:pPr algn="ctr" eaLnBrk="0" fontAlgn="base" hangingPunct="0">
              <a:spcBef>
                <a:spcPct val="50000"/>
              </a:spcBef>
              <a:spcAft>
                <a:spcPct val="0"/>
              </a:spcAft>
            </a:pPr>
            <a:r>
              <a:rPr lang="en-US" sz="2800" b="1" dirty="0" smtClean="0">
                <a:solidFill>
                  <a:srgbClr val="FFFF00"/>
                </a:solidFill>
              </a:rPr>
              <a:t>Had “</a:t>
            </a:r>
            <a:r>
              <a:rPr lang="en-US" sz="2800" b="1" i="1" dirty="0" smtClean="0">
                <a:solidFill>
                  <a:srgbClr val="FFFF00"/>
                </a:solidFill>
              </a:rPr>
              <a:t>bad luck” </a:t>
            </a:r>
            <a:r>
              <a:rPr lang="en-US" sz="2800" b="1" dirty="0" smtClean="0">
                <a:solidFill>
                  <a:srgbClr val="FFFF00"/>
                </a:solidFill>
              </a:rPr>
              <a:t>planting longleaf</a:t>
            </a:r>
          </a:p>
          <a:p>
            <a:pPr algn="ctr" eaLnBrk="0" fontAlgn="base" hangingPunct="0">
              <a:spcBef>
                <a:spcPct val="50000"/>
              </a:spcBef>
              <a:spcAft>
                <a:spcPct val="0"/>
              </a:spcAft>
            </a:pPr>
            <a:r>
              <a:rPr lang="en-US" sz="2800" b="1" dirty="0" smtClean="0">
                <a:solidFill>
                  <a:srgbClr val="FFFF00"/>
                </a:solidFill>
              </a:rPr>
              <a:t>Estimate ~ 200,000+ acres planted to lob and slash in longleaf range of southeast LA</a:t>
            </a:r>
          </a:p>
        </p:txBody>
      </p:sp>
    </p:spTree>
    <p:extLst>
      <p:ext uri="{BB962C8B-B14F-4D97-AF65-F5344CB8AC3E}">
        <p14:creationId xmlns:p14="http://schemas.microsoft.com/office/powerpoint/2010/main" val="28794792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DSCF0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3"/>
          <p:cNvSpPr>
            <a:spLocks noGrp="1" noChangeArrowheads="1"/>
          </p:cNvSpPr>
          <p:nvPr>
            <p:ph type="title"/>
          </p:nvPr>
        </p:nvSpPr>
        <p:spPr>
          <a:xfrm>
            <a:off x="914400" y="838200"/>
            <a:ext cx="7772400" cy="762000"/>
          </a:xfrm>
          <a:noFill/>
        </p:spPr>
        <p:txBody>
          <a:bodyPr/>
          <a:lstStyle/>
          <a:p>
            <a:pPr>
              <a:spcBef>
                <a:spcPct val="50000"/>
              </a:spcBef>
            </a:pPr>
            <a:r>
              <a:rPr lang="en-US" smtClean="0">
                <a:solidFill>
                  <a:srgbClr val="FFFF00"/>
                </a:solidFill>
              </a:rPr>
              <a:t>Overgrown Former Longleaf</a:t>
            </a:r>
            <a:endParaRPr lang="en-US" smtClean="0"/>
          </a:p>
        </p:txBody>
      </p:sp>
    </p:spTree>
    <p:extLst>
      <p:ext uri="{BB962C8B-B14F-4D97-AF65-F5344CB8AC3E}">
        <p14:creationId xmlns:p14="http://schemas.microsoft.com/office/powerpoint/2010/main" val="39436827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Dairy cows in pas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112014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3"/>
          <p:cNvSpPr txBox="1">
            <a:spLocks noChangeArrowheads="1"/>
          </p:cNvSpPr>
          <p:nvPr/>
        </p:nvSpPr>
        <p:spPr bwMode="auto">
          <a:xfrm>
            <a:off x="3200400" y="5257800"/>
            <a:ext cx="3810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2800" b="1" dirty="0" smtClean="0">
                <a:solidFill>
                  <a:srgbClr val="FFFF00"/>
                </a:solidFill>
              </a:rPr>
              <a:t>Dairy Farm Industry</a:t>
            </a:r>
          </a:p>
        </p:txBody>
      </p:sp>
    </p:spTree>
    <p:extLst>
      <p:ext uri="{BB962C8B-B14F-4D97-AF65-F5344CB8AC3E}">
        <p14:creationId xmlns:p14="http://schemas.microsoft.com/office/powerpoint/2010/main" val="25903374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DSCF0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94488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3"/>
          <p:cNvSpPr txBox="1">
            <a:spLocks noChangeArrowheads="1"/>
          </p:cNvSpPr>
          <p:nvPr/>
        </p:nvSpPr>
        <p:spPr bwMode="auto">
          <a:xfrm>
            <a:off x="1600200" y="4191000"/>
            <a:ext cx="5181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b="1" smtClean="0">
                <a:solidFill>
                  <a:srgbClr val="FFFF00"/>
                </a:solidFill>
              </a:rPr>
              <a:t>Residential and Commercial Development – “Urban Sprawl”</a:t>
            </a:r>
          </a:p>
        </p:txBody>
      </p:sp>
    </p:spTree>
    <p:extLst>
      <p:ext uri="{BB962C8B-B14F-4D97-AF65-F5344CB8AC3E}">
        <p14:creationId xmlns:p14="http://schemas.microsoft.com/office/powerpoint/2010/main" val="4129673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ogon grass pic3 fr 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3"/>
          <p:cNvSpPr txBox="1">
            <a:spLocks noChangeArrowheads="1"/>
          </p:cNvSpPr>
          <p:nvPr/>
        </p:nvSpPr>
        <p:spPr bwMode="auto">
          <a:xfrm>
            <a:off x="1524000" y="2514600"/>
            <a:ext cx="2133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endParaRPr lang="en-US" sz="2800" dirty="0" smtClean="0">
              <a:solidFill>
                <a:srgbClr val="FFFF00"/>
              </a:solidFill>
            </a:endParaRPr>
          </a:p>
        </p:txBody>
      </p:sp>
      <p:sp>
        <p:nvSpPr>
          <p:cNvPr id="99332" name="Text Box 4"/>
          <p:cNvSpPr txBox="1">
            <a:spLocks noChangeArrowheads="1"/>
          </p:cNvSpPr>
          <p:nvPr/>
        </p:nvSpPr>
        <p:spPr bwMode="auto">
          <a:xfrm>
            <a:off x="2057400" y="533400"/>
            <a:ext cx="5257800"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3600" b="1" i="1" dirty="0">
                <a:solidFill>
                  <a:srgbClr val="FFFF00"/>
                </a:solidFill>
                <a:effectLst>
                  <a:outerShdw blurRad="38100" dist="38100" dir="2700000" algn="tl">
                    <a:srgbClr val="000000">
                      <a:alpha val="43137"/>
                    </a:srgbClr>
                  </a:outerShdw>
                </a:effectLst>
              </a:rPr>
              <a:t>Cogon </a:t>
            </a:r>
            <a:r>
              <a:rPr lang="en-US" sz="3600" b="1" i="1" dirty="0" smtClean="0">
                <a:solidFill>
                  <a:srgbClr val="FFFF00"/>
                </a:solidFill>
                <a:effectLst>
                  <a:outerShdw blurRad="38100" dist="38100" dir="2700000" algn="tl">
                    <a:srgbClr val="000000">
                      <a:alpha val="43137"/>
                    </a:srgbClr>
                  </a:outerShdw>
                </a:effectLst>
              </a:rPr>
              <a:t>Grass</a:t>
            </a:r>
          </a:p>
          <a:p>
            <a:pPr eaLnBrk="0" fontAlgn="base" hangingPunct="0">
              <a:spcBef>
                <a:spcPct val="50000"/>
              </a:spcBef>
              <a:spcAft>
                <a:spcPct val="0"/>
              </a:spcAft>
            </a:pPr>
            <a:r>
              <a:rPr lang="en-US" sz="3200" b="1" dirty="0" smtClean="0">
                <a:solidFill>
                  <a:srgbClr val="FFFF00"/>
                </a:solidFill>
              </a:rPr>
              <a:t>One of the greatest threats to longleaf pine habitat </a:t>
            </a:r>
            <a:r>
              <a:rPr lang="en-US" sz="3200" b="1" dirty="0" err="1" smtClean="0">
                <a:solidFill>
                  <a:srgbClr val="FFFF00"/>
                </a:solidFill>
              </a:rPr>
              <a:t>conservaiton</a:t>
            </a:r>
            <a:endParaRPr lang="en-US" sz="3200" b="1" dirty="0">
              <a:solidFill>
                <a:srgbClr val="FFFF00"/>
              </a:solidFill>
            </a:endParaRPr>
          </a:p>
        </p:txBody>
      </p:sp>
    </p:spTree>
    <p:extLst>
      <p:ext uri="{BB962C8B-B14F-4D97-AF65-F5344CB8AC3E}">
        <p14:creationId xmlns:p14="http://schemas.microsoft.com/office/powerpoint/2010/main" val="9249433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txtnc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3"/>
          <p:cNvSpPr txBox="1">
            <a:spLocks noChangeArrowheads="1"/>
          </p:cNvSpPr>
          <p:nvPr/>
        </p:nvSpPr>
        <p:spPr bwMode="auto">
          <a:xfrm>
            <a:off x="1600200" y="5181600"/>
            <a:ext cx="655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b="1" smtClean="0">
                <a:solidFill>
                  <a:srgbClr val="FFFF00"/>
                </a:solidFill>
              </a:rPr>
              <a:t>SOME REMNANT HIGH-QUALITY AREAS</a:t>
            </a:r>
          </a:p>
        </p:txBody>
      </p:sp>
    </p:spTree>
    <p:extLst>
      <p:ext uri="{BB962C8B-B14F-4D97-AF65-F5344CB8AC3E}">
        <p14:creationId xmlns:p14="http://schemas.microsoft.com/office/powerpoint/2010/main" val="2222768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DSCF0008"/>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t="16667"/>
          <a:stretch>
            <a:fillRect/>
          </a:stretch>
        </p:blipFill>
        <p:spPr bwMode="auto">
          <a:xfrm>
            <a:off x="-1676400" y="4482"/>
            <a:ext cx="11460480" cy="7162800"/>
          </a:xfrm>
          <a:prstGeom prst="rect">
            <a:avLst/>
          </a:prstGeom>
          <a:noFill/>
          <a:ln w="127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99334" name="Text Box 6"/>
          <p:cNvSpPr txBox="1">
            <a:spLocks noChangeArrowheads="1"/>
          </p:cNvSpPr>
          <p:nvPr/>
        </p:nvSpPr>
        <p:spPr bwMode="auto">
          <a:xfrm>
            <a:off x="5699125" y="-349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2400">
              <a:solidFill>
                <a:srgbClr val="000000"/>
              </a:solidFill>
            </a:endParaRPr>
          </a:p>
        </p:txBody>
      </p:sp>
      <p:sp>
        <p:nvSpPr>
          <p:cNvPr id="3" name="Freeform 2"/>
          <p:cNvSpPr/>
          <p:nvPr/>
        </p:nvSpPr>
        <p:spPr bwMode="auto">
          <a:xfrm>
            <a:off x="1089182" y="-27016"/>
            <a:ext cx="7606104" cy="5415241"/>
          </a:xfrm>
          <a:custGeom>
            <a:avLst/>
            <a:gdLst>
              <a:gd name="connsiteX0" fmla="*/ 67265 w 7606104"/>
              <a:gd name="connsiteY0" fmla="*/ 94251 h 5415241"/>
              <a:gd name="connsiteX1" fmla="*/ 121053 w 7606104"/>
              <a:gd name="connsiteY1" fmla="*/ 403534 h 5415241"/>
              <a:gd name="connsiteX2" fmla="*/ 147947 w 7606104"/>
              <a:gd name="connsiteY2" fmla="*/ 578345 h 5415241"/>
              <a:gd name="connsiteX3" fmla="*/ 30 w 7606104"/>
              <a:gd name="connsiteY3" fmla="*/ 753157 h 5415241"/>
              <a:gd name="connsiteX4" fmla="*/ 134500 w 7606104"/>
              <a:gd name="connsiteY4" fmla="*/ 1210357 h 5415241"/>
              <a:gd name="connsiteX5" fmla="*/ 80712 w 7606104"/>
              <a:gd name="connsiteY5" fmla="*/ 1492745 h 5415241"/>
              <a:gd name="connsiteX6" fmla="*/ 80712 w 7606104"/>
              <a:gd name="connsiteY6" fmla="*/ 2070969 h 5415241"/>
              <a:gd name="connsiteX7" fmla="*/ 26924 w 7606104"/>
              <a:gd name="connsiteY7" fmla="*/ 2313016 h 5415241"/>
              <a:gd name="connsiteX8" fmla="*/ 107606 w 7606104"/>
              <a:gd name="connsiteY8" fmla="*/ 2514722 h 5415241"/>
              <a:gd name="connsiteX9" fmla="*/ 188289 w 7606104"/>
              <a:gd name="connsiteY9" fmla="*/ 2689534 h 5415241"/>
              <a:gd name="connsiteX10" fmla="*/ 537912 w 7606104"/>
              <a:gd name="connsiteY10" fmla="*/ 2797110 h 5415241"/>
              <a:gd name="connsiteX11" fmla="*/ 927877 w 7606104"/>
              <a:gd name="connsiteY11" fmla="*/ 2797110 h 5415241"/>
              <a:gd name="connsiteX12" fmla="*/ 995112 w 7606104"/>
              <a:gd name="connsiteY12" fmla="*/ 2931581 h 5415241"/>
              <a:gd name="connsiteX13" fmla="*/ 1169924 w 7606104"/>
              <a:gd name="connsiteY13" fmla="*/ 3173628 h 5415241"/>
              <a:gd name="connsiteX14" fmla="*/ 1223712 w 7606104"/>
              <a:gd name="connsiteY14" fmla="*/ 3294651 h 5415241"/>
              <a:gd name="connsiteX15" fmla="*/ 1250606 w 7606104"/>
              <a:gd name="connsiteY15" fmla="*/ 3496357 h 5415241"/>
              <a:gd name="connsiteX16" fmla="*/ 1358183 w 7606104"/>
              <a:gd name="connsiteY16" fmla="*/ 3684616 h 5415241"/>
              <a:gd name="connsiteX17" fmla="*/ 1452312 w 7606104"/>
              <a:gd name="connsiteY17" fmla="*/ 3899769 h 5415241"/>
              <a:gd name="connsiteX18" fmla="*/ 1734700 w 7606104"/>
              <a:gd name="connsiteY18" fmla="*/ 4061134 h 5415241"/>
              <a:gd name="connsiteX19" fmla="*/ 2057430 w 7606104"/>
              <a:gd name="connsiteY19" fmla="*/ 4101475 h 5415241"/>
              <a:gd name="connsiteX20" fmla="*/ 2407053 w 7606104"/>
              <a:gd name="connsiteY20" fmla="*/ 4182157 h 5415241"/>
              <a:gd name="connsiteX21" fmla="*/ 2541524 w 7606104"/>
              <a:gd name="connsiteY21" fmla="*/ 4182157 h 5415241"/>
              <a:gd name="connsiteX22" fmla="*/ 2877700 w 7606104"/>
              <a:gd name="connsiteY22" fmla="*/ 4182157 h 5415241"/>
              <a:gd name="connsiteX23" fmla="*/ 3254218 w 7606104"/>
              <a:gd name="connsiteY23" fmla="*/ 4222498 h 5415241"/>
              <a:gd name="connsiteX24" fmla="*/ 3671077 w 7606104"/>
              <a:gd name="connsiteY24" fmla="*/ 4262840 h 5415241"/>
              <a:gd name="connsiteX25" fmla="*/ 4007253 w 7606104"/>
              <a:gd name="connsiteY25" fmla="*/ 4249392 h 5415241"/>
              <a:gd name="connsiteX26" fmla="*/ 4155171 w 7606104"/>
              <a:gd name="connsiteY26" fmla="*/ 4074581 h 5415241"/>
              <a:gd name="connsiteX27" fmla="*/ 4235853 w 7606104"/>
              <a:gd name="connsiteY27" fmla="*/ 4101475 h 5415241"/>
              <a:gd name="connsiteX28" fmla="*/ 4437559 w 7606104"/>
              <a:gd name="connsiteY28" fmla="*/ 4155263 h 5415241"/>
              <a:gd name="connsiteX29" fmla="*/ 4625818 w 7606104"/>
              <a:gd name="connsiteY29" fmla="*/ 4209051 h 5415241"/>
              <a:gd name="connsiteX30" fmla="*/ 4840971 w 7606104"/>
              <a:gd name="connsiteY30" fmla="*/ 4235945 h 5415241"/>
              <a:gd name="connsiteX31" fmla="*/ 5083018 w 7606104"/>
              <a:gd name="connsiteY31" fmla="*/ 4437651 h 5415241"/>
              <a:gd name="connsiteX32" fmla="*/ 5298171 w 7606104"/>
              <a:gd name="connsiteY32" fmla="*/ 4585569 h 5415241"/>
              <a:gd name="connsiteX33" fmla="*/ 5513324 w 7606104"/>
              <a:gd name="connsiteY33" fmla="*/ 4773828 h 5415241"/>
              <a:gd name="connsiteX34" fmla="*/ 5661242 w 7606104"/>
              <a:gd name="connsiteY34" fmla="*/ 4773828 h 5415241"/>
              <a:gd name="connsiteX35" fmla="*/ 5782265 w 7606104"/>
              <a:gd name="connsiteY35" fmla="*/ 4841063 h 5415241"/>
              <a:gd name="connsiteX36" fmla="*/ 5930183 w 7606104"/>
              <a:gd name="connsiteY36" fmla="*/ 5056216 h 5415241"/>
              <a:gd name="connsiteX37" fmla="*/ 6226018 w 7606104"/>
              <a:gd name="connsiteY37" fmla="*/ 5136898 h 5415241"/>
              <a:gd name="connsiteX38" fmla="*/ 6387383 w 7606104"/>
              <a:gd name="connsiteY38" fmla="*/ 5163792 h 5415241"/>
              <a:gd name="connsiteX39" fmla="*/ 6589089 w 7606104"/>
              <a:gd name="connsiteY39" fmla="*/ 5257922 h 5415241"/>
              <a:gd name="connsiteX40" fmla="*/ 6602536 w 7606104"/>
              <a:gd name="connsiteY40" fmla="*/ 5244475 h 5415241"/>
              <a:gd name="connsiteX41" fmla="*/ 6804242 w 7606104"/>
              <a:gd name="connsiteY41" fmla="*/ 5190687 h 5415241"/>
              <a:gd name="connsiteX42" fmla="*/ 6844583 w 7606104"/>
              <a:gd name="connsiteY42" fmla="*/ 5231028 h 5415241"/>
              <a:gd name="connsiteX43" fmla="*/ 6898371 w 7606104"/>
              <a:gd name="connsiteY43" fmla="*/ 5311710 h 5415241"/>
              <a:gd name="connsiteX44" fmla="*/ 7207653 w 7606104"/>
              <a:gd name="connsiteY44" fmla="*/ 5405840 h 5415241"/>
              <a:gd name="connsiteX45" fmla="*/ 7342124 w 7606104"/>
              <a:gd name="connsiteY45" fmla="*/ 5352051 h 5415241"/>
              <a:gd name="connsiteX46" fmla="*/ 7516936 w 7606104"/>
              <a:gd name="connsiteY46" fmla="*/ 5378945 h 5415241"/>
              <a:gd name="connsiteX47" fmla="*/ 7597618 w 7606104"/>
              <a:gd name="connsiteY47" fmla="*/ 5405840 h 5415241"/>
              <a:gd name="connsiteX48" fmla="*/ 7597618 w 7606104"/>
              <a:gd name="connsiteY48" fmla="*/ 5204134 h 5415241"/>
              <a:gd name="connsiteX49" fmla="*/ 7543830 w 7606104"/>
              <a:gd name="connsiteY49" fmla="*/ 5056216 h 5415241"/>
              <a:gd name="connsiteX50" fmla="*/ 7422806 w 7606104"/>
              <a:gd name="connsiteY50" fmla="*/ 4854510 h 5415241"/>
              <a:gd name="connsiteX51" fmla="*/ 7342124 w 7606104"/>
              <a:gd name="connsiteY51" fmla="*/ 4585569 h 5415241"/>
              <a:gd name="connsiteX52" fmla="*/ 7221100 w 7606104"/>
              <a:gd name="connsiteY52" fmla="*/ 4316628 h 5415241"/>
              <a:gd name="connsiteX53" fmla="*/ 7073183 w 7606104"/>
              <a:gd name="connsiteY53" fmla="*/ 4088028 h 5415241"/>
              <a:gd name="connsiteX54" fmla="*/ 7073183 w 7606104"/>
              <a:gd name="connsiteY54" fmla="*/ 4074581 h 5415241"/>
              <a:gd name="connsiteX55" fmla="*/ 6965606 w 7606104"/>
              <a:gd name="connsiteY55" fmla="*/ 3765298 h 5415241"/>
              <a:gd name="connsiteX56" fmla="*/ 6925265 w 7606104"/>
              <a:gd name="connsiteY56" fmla="*/ 3630828 h 5415241"/>
              <a:gd name="connsiteX57" fmla="*/ 6831136 w 7606104"/>
              <a:gd name="connsiteY57" fmla="*/ 3469463 h 5415241"/>
              <a:gd name="connsiteX58" fmla="*/ 6656324 w 7606104"/>
              <a:gd name="connsiteY58" fmla="*/ 3348440 h 5415241"/>
              <a:gd name="connsiteX59" fmla="*/ 6521853 w 7606104"/>
              <a:gd name="connsiteY59" fmla="*/ 3173628 h 5415241"/>
              <a:gd name="connsiteX60" fmla="*/ 6508406 w 7606104"/>
              <a:gd name="connsiteY60" fmla="*/ 2864345 h 5415241"/>
              <a:gd name="connsiteX61" fmla="*/ 6508406 w 7606104"/>
              <a:gd name="connsiteY61" fmla="*/ 2743322 h 5415241"/>
              <a:gd name="connsiteX62" fmla="*/ 6414277 w 7606104"/>
              <a:gd name="connsiteY62" fmla="*/ 2595404 h 5415241"/>
              <a:gd name="connsiteX63" fmla="*/ 6427724 w 7606104"/>
              <a:gd name="connsiteY63" fmla="*/ 2434040 h 5415241"/>
              <a:gd name="connsiteX64" fmla="*/ 6468065 w 7606104"/>
              <a:gd name="connsiteY64" fmla="*/ 2407145 h 5415241"/>
              <a:gd name="connsiteX65" fmla="*/ 6468065 w 7606104"/>
              <a:gd name="connsiteY65" fmla="*/ 2205440 h 5415241"/>
              <a:gd name="connsiteX66" fmla="*/ 6427724 w 7606104"/>
              <a:gd name="connsiteY66" fmla="*/ 2151651 h 5415241"/>
              <a:gd name="connsiteX67" fmla="*/ 6481512 w 7606104"/>
              <a:gd name="connsiteY67" fmla="*/ 2084416 h 5415241"/>
              <a:gd name="connsiteX68" fmla="*/ 6427724 w 7606104"/>
              <a:gd name="connsiteY68" fmla="*/ 2030628 h 5415241"/>
              <a:gd name="connsiteX69" fmla="*/ 6387383 w 7606104"/>
              <a:gd name="connsiteY69" fmla="*/ 1976840 h 5415241"/>
              <a:gd name="connsiteX70" fmla="*/ 6387383 w 7606104"/>
              <a:gd name="connsiteY70" fmla="*/ 1882710 h 5415241"/>
              <a:gd name="connsiteX71" fmla="*/ 6441171 w 7606104"/>
              <a:gd name="connsiteY71" fmla="*/ 1761687 h 5415241"/>
              <a:gd name="connsiteX72" fmla="*/ 6589089 w 7606104"/>
              <a:gd name="connsiteY72" fmla="*/ 1748240 h 5415241"/>
              <a:gd name="connsiteX73" fmla="*/ 6656324 w 7606104"/>
              <a:gd name="connsiteY73" fmla="*/ 1613769 h 5415241"/>
              <a:gd name="connsiteX74" fmla="*/ 6629430 w 7606104"/>
              <a:gd name="connsiteY74" fmla="*/ 1559981 h 5415241"/>
              <a:gd name="connsiteX75" fmla="*/ 6656324 w 7606104"/>
              <a:gd name="connsiteY75" fmla="*/ 1371722 h 5415241"/>
              <a:gd name="connsiteX76" fmla="*/ 6642877 w 7606104"/>
              <a:gd name="connsiteY76" fmla="*/ 1223804 h 5415241"/>
              <a:gd name="connsiteX77" fmla="*/ 6656324 w 7606104"/>
              <a:gd name="connsiteY77" fmla="*/ 981757 h 5415241"/>
              <a:gd name="connsiteX78" fmla="*/ 6710112 w 7606104"/>
              <a:gd name="connsiteY78" fmla="*/ 793498 h 5415241"/>
              <a:gd name="connsiteX79" fmla="*/ 6858030 w 7606104"/>
              <a:gd name="connsiteY79" fmla="*/ 726263 h 5415241"/>
              <a:gd name="connsiteX80" fmla="*/ 6804242 w 7606104"/>
              <a:gd name="connsiteY80" fmla="*/ 672475 h 5415241"/>
              <a:gd name="connsiteX81" fmla="*/ 6750453 w 7606104"/>
              <a:gd name="connsiteY81" fmla="*/ 591792 h 5415241"/>
              <a:gd name="connsiteX82" fmla="*/ 6790794 w 7606104"/>
              <a:gd name="connsiteY82" fmla="*/ 403534 h 5415241"/>
              <a:gd name="connsiteX83" fmla="*/ 6898371 w 7606104"/>
              <a:gd name="connsiteY83" fmla="*/ 349745 h 5415241"/>
              <a:gd name="connsiteX84" fmla="*/ 6925265 w 7606104"/>
              <a:gd name="connsiteY84" fmla="*/ 228722 h 5415241"/>
              <a:gd name="connsiteX85" fmla="*/ 6925265 w 7606104"/>
              <a:gd name="connsiteY85" fmla="*/ 148040 h 5415241"/>
              <a:gd name="connsiteX86" fmla="*/ 6965606 w 7606104"/>
              <a:gd name="connsiteY86" fmla="*/ 40463 h 5415241"/>
              <a:gd name="connsiteX87" fmla="*/ 6979053 w 7606104"/>
              <a:gd name="connsiteY87" fmla="*/ 122 h 5415241"/>
              <a:gd name="connsiteX88" fmla="*/ 5405747 w 7606104"/>
              <a:gd name="connsiteY88" fmla="*/ 27016 h 5415241"/>
              <a:gd name="connsiteX89" fmla="*/ 4195512 w 7606104"/>
              <a:gd name="connsiteY89" fmla="*/ 122 h 5415241"/>
              <a:gd name="connsiteX90" fmla="*/ 2985277 w 7606104"/>
              <a:gd name="connsiteY90" fmla="*/ 40463 h 5415241"/>
              <a:gd name="connsiteX91" fmla="*/ 1654018 w 7606104"/>
              <a:gd name="connsiteY91" fmla="*/ 122 h 5415241"/>
              <a:gd name="connsiteX92" fmla="*/ 712724 w 7606104"/>
              <a:gd name="connsiteY92" fmla="*/ 40463 h 5415241"/>
              <a:gd name="connsiteX93" fmla="*/ 67265 w 7606104"/>
              <a:gd name="connsiteY93" fmla="*/ 94251 h 541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7606104" h="5415241">
                <a:moveTo>
                  <a:pt x="67265" y="94251"/>
                </a:moveTo>
                <a:cubicBezTo>
                  <a:pt x="-31347" y="154763"/>
                  <a:pt x="107606" y="322852"/>
                  <a:pt x="121053" y="403534"/>
                </a:cubicBezTo>
                <a:cubicBezTo>
                  <a:pt x="134500" y="484216"/>
                  <a:pt x="168118" y="520075"/>
                  <a:pt x="147947" y="578345"/>
                </a:cubicBezTo>
                <a:cubicBezTo>
                  <a:pt x="127777" y="636616"/>
                  <a:pt x="2271" y="647822"/>
                  <a:pt x="30" y="753157"/>
                </a:cubicBezTo>
                <a:cubicBezTo>
                  <a:pt x="-2211" y="858492"/>
                  <a:pt x="121053" y="1087092"/>
                  <a:pt x="134500" y="1210357"/>
                </a:cubicBezTo>
                <a:cubicBezTo>
                  <a:pt x="147947" y="1333622"/>
                  <a:pt x="89677" y="1349310"/>
                  <a:pt x="80712" y="1492745"/>
                </a:cubicBezTo>
                <a:cubicBezTo>
                  <a:pt x="71747" y="1636180"/>
                  <a:pt x="89677" y="1934257"/>
                  <a:pt x="80712" y="2070969"/>
                </a:cubicBezTo>
                <a:cubicBezTo>
                  <a:pt x="71747" y="2207681"/>
                  <a:pt x="22442" y="2239057"/>
                  <a:pt x="26924" y="2313016"/>
                </a:cubicBezTo>
                <a:cubicBezTo>
                  <a:pt x="31406" y="2386975"/>
                  <a:pt x="80712" y="2451969"/>
                  <a:pt x="107606" y="2514722"/>
                </a:cubicBezTo>
                <a:cubicBezTo>
                  <a:pt x="134500" y="2577475"/>
                  <a:pt x="116571" y="2642469"/>
                  <a:pt x="188289" y="2689534"/>
                </a:cubicBezTo>
                <a:cubicBezTo>
                  <a:pt x="260007" y="2736599"/>
                  <a:pt x="414647" y="2779181"/>
                  <a:pt x="537912" y="2797110"/>
                </a:cubicBezTo>
                <a:cubicBezTo>
                  <a:pt x="661177" y="2815039"/>
                  <a:pt x="851677" y="2774698"/>
                  <a:pt x="927877" y="2797110"/>
                </a:cubicBezTo>
                <a:cubicBezTo>
                  <a:pt x="1004077" y="2819522"/>
                  <a:pt x="954771" y="2868828"/>
                  <a:pt x="995112" y="2931581"/>
                </a:cubicBezTo>
                <a:cubicBezTo>
                  <a:pt x="1035453" y="2994334"/>
                  <a:pt x="1131824" y="3113116"/>
                  <a:pt x="1169924" y="3173628"/>
                </a:cubicBezTo>
                <a:cubicBezTo>
                  <a:pt x="1208024" y="3234140"/>
                  <a:pt x="1210265" y="3240863"/>
                  <a:pt x="1223712" y="3294651"/>
                </a:cubicBezTo>
                <a:cubicBezTo>
                  <a:pt x="1237159" y="3348439"/>
                  <a:pt x="1228194" y="3431363"/>
                  <a:pt x="1250606" y="3496357"/>
                </a:cubicBezTo>
                <a:cubicBezTo>
                  <a:pt x="1273018" y="3561351"/>
                  <a:pt x="1324565" y="3617381"/>
                  <a:pt x="1358183" y="3684616"/>
                </a:cubicBezTo>
                <a:cubicBezTo>
                  <a:pt x="1391801" y="3751851"/>
                  <a:pt x="1389559" y="3837016"/>
                  <a:pt x="1452312" y="3899769"/>
                </a:cubicBezTo>
                <a:cubicBezTo>
                  <a:pt x="1515065" y="3962522"/>
                  <a:pt x="1633847" y="4027516"/>
                  <a:pt x="1734700" y="4061134"/>
                </a:cubicBezTo>
                <a:cubicBezTo>
                  <a:pt x="1835553" y="4094752"/>
                  <a:pt x="1945371" y="4081305"/>
                  <a:pt x="2057430" y="4101475"/>
                </a:cubicBezTo>
                <a:cubicBezTo>
                  <a:pt x="2169489" y="4121646"/>
                  <a:pt x="2326371" y="4168710"/>
                  <a:pt x="2407053" y="4182157"/>
                </a:cubicBezTo>
                <a:cubicBezTo>
                  <a:pt x="2487735" y="4195604"/>
                  <a:pt x="2541524" y="4182157"/>
                  <a:pt x="2541524" y="4182157"/>
                </a:cubicBezTo>
                <a:cubicBezTo>
                  <a:pt x="2619965" y="4182157"/>
                  <a:pt x="2758918" y="4175434"/>
                  <a:pt x="2877700" y="4182157"/>
                </a:cubicBezTo>
                <a:cubicBezTo>
                  <a:pt x="2996482" y="4188880"/>
                  <a:pt x="3254218" y="4222498"/>
                  <a:pt x="3254218" y="4222498"/>
                </a:cubicBezTo>
                <a:cubicBezTo>
                  <a:pt x="3386447" y="4235945"/>
                  <a:pt x="3545571" y="4258358"/>
                  <a:pt x="3671077" y="4262840"/>
                </a:cubicBezTo>
                <a:cubicBezTo>
                  <a:pt x="3796583" y="4267322"/>
                  <a:pt x="3926571" y="4280768"/>
                  <a:pt x="4007253" y="4249392"/>
                </a:cubicBezTo>
                <a:cubicBezTo>
                  <a:pt x="4087935" y="4218016"/>
                  <a:pt x="4117071" y="4099234"/>
                  <a:pt x="4155171" y="4074581"/>
                </a:cubicBezTo>
                <a:cubicBezTo>
                  <a:pt x="4193271" y="4049928"/>
                  <a:pt x="4188788" y="4088028"/>
                  <a:pt x="4235853" y="4101475"/>
                </a:cubicBezTo>
                <a:cubicBezTo>
                  <a:pt x="4282918" y="4114922"/>
                  <a:pt x="4437559" y="4155263"/>
                  <a:pt x="4437559" y="4155263"/>
                </a:cubicBezTo>
                <a:cubicBezTo>
                  <a:pt x="4502553" y="4173192"/>
                  <a:pt x="4558583" y="4195604"/>
                  <a:pt x="4625818" y="4209051"/>
                </a:cubicBezTo>
                <a:cubicBezTo>
                  <a:pt x="4693053" y="4222498"/>
                  <a:pt x="4764771" y="4197845"/>
                  <a:pt x="4840971" y="4235945"/>
                </a:cubicBezTo>
                <a:cubicBezTo>
                  <a:pt x="4917171" y="4274045"/>
                  <a:pt x="5006818" y="4379380"/>
                  <a:pt x="5083018" y="4437651"/>
                </a:cubicBezTo>
                <a:cubicBezTo>
                  <a:pt x="5159218" y="4495922"/>
                  <a:pt x="5226453" y="4529540"/>
                  <a:pt x="5298171" y="4585569"/>
                </a:cubicBezTo>
                <a:cubicBezTo>
                  <a:pt x="5369889" y="4641598"/>
                  <a:pt x="5452812" y="4742452"/>
                  <a:pt x="5513324" y="4773828"/>
                </a:cubicBezTo>
                <a:cubicBezTo>
                  <a:pt x="5573836" y="4805205"/>
                  <a:pt x="5616419" y="4762622"/>
                  <a:pt x="5661242" y="4773828"/>
                </a:cubicBezTo>
                <a:cubicBezTo>
                  <a:pt x="5706065" y="4785034"/>
                  <a:pt x="5737442" y="4793999"/>
                  <a:pt x="5782265" y="4841063"/>
                </a:cubicBezTo>
                <a:cubicBezTo>
                  <a:pt x="5827088" y="4888127"/>
                  <a:pt x="5856224" y="5006910"/>
                  <a:pt x="5930183" y="5056216"/>
                </a:cubicBezTo>
                <a:cubicBezTo>
                  <a:pt x="6004142" y="5105522"/>
                  <a:pt x="6149818" y="5118969"/>
                  <a:pt x="6226018" y="5136898"/>
                </a:cubicBezTo>
                <a:cubicBezTo>
                  <a:pt x="6302218" y="5154827"/>
                  <a:pt x="6326871" y="5143621"/>
                  <a:pt x="6387383" y="5163792"/>
                </a:cubicBezTo>
                <a:cubicBezTo>
                  <a:pt x="6447895" y="5183963"/>
                  <a:pt x="6553230" y="5244475"/>
                  <a:pt x="6589089" y="5257922"/>
                </a:cubicBezTo>
                <a:cubicBezTo>
                  <a:pt x="6624948" y="5271369"/>
                  <a:pt x="6566677" y="5255681"/>
                  <a:pt x="6602536" y="5244475"/>
                </a:cubicBezTo>
                <a:cubicBezTo>
                  <a:pt x="6638395" y="5233269"/>
                  <a:pt x="6763901" y="5192928"/>
                  <a:pt x="6804242" y="5190687"/>
                </a:cubicBezTo>
                <a:cubicBezTo>
                  <a:pt x="6844583" y="5188446"/>
                  <a:pt x="6828895" y="5210858"/>
                  <a:pt x="6844583" y="5231028"/>
                </a:cubicBezTo>
                <a:cubicBezTo>
                  <a:pt x="6860271" y="5251198"/>
                  <a:pt x="6837859" y="5282575"/>
                  <a:pt x="6898371" y="5311710"/>
                </a:cubicBezTo>
                <a:cubicBezTo>
                  <a:pt x="6958883" y="5340845"/>
                  <a:pt x="7133694" y="5399117"/>
                  <a:pt x="7207653" y="5405840"/>
                </a:cubicBezTo>
                <a:cubicBezTo>
                  <a:pt x="7281612" y="5412563"/>
                  <a:pt x="7290577" y="5356533"/>
                  <a:pt x="7342124" y="5352051"/>
                </a:cubicBezTo>
                <a:cubicBezTo>
                  <a:pt x="7393671" y="5347569"/>
                  <a:pt x="7474354" y="5369980"/>
                  <a:pt x="7516936" y="5378945"/>
                </a:cubicBezTo>
                <a:cubicBezTo>
                  <a:pt x="7559518" y="5387910"/>
                  <a:pt x="7584171" y="5434975"/>
                  <a:pt x="7597618" y="5405840"/>
                </a:cubicBezTo>
                <a:cubicBezTo>
                  <a:pt x="7611065" y="5376705"/>
                  <a:pt x="7606583" y="5262405"/>
                  <a:pt x="7597618" y="5204134"/>
                </a:cubicBezTo>
                <a:cubicBezTo>
                  <a:pt x="7588653" y="5145863"/>
                  <a:pt x="7572965" y="5114487"/>
                  <a:pt x="7543830" y="5056216"/>
                </a:cubicBezTo>
                <a:cubicBezTo>
                  <a:pt x="7514695" y="4997945"/>
                  <a:pt x="7456424" y="4932951"/>
                  <a:pt x="7422806" y="4854510"/>
                </a:cubicBezTo>
                <a:cubicBezTo>
                  <a:pt x="7389188" y="4776069"/>
                  <a:pt x="7375742" y="4675216"/>
                  <a:pt x="7342124" y="4585569"/>
                </a:cubicBezTo>
                <a:cubicBezTo>
                  <a:pt x="7308506" y="4495922"/>
                  <a:pt x="7265923" y="4399551"/>
                  <a:pt x="7221100" y="4316628"/>
                </a:cubicBezTo>
                <a:cubicBezTo>
                  <a:pt x="7176277" y="4233705"/>
                  <a:pt x="7097836" y="4128369"/>
                  <a:pt x="7073183" y="4088028"/>
                </a:cubicBezTo>
                <a:cubicBezTo>
                  <a:pt x="7048530" y="4047687"/>
                  <a:pt x="7091112" y="4128369"/>
                  <a:pt x="7073183" y="4074581"/>
                </a:cubicBezTo>
                <a:cubicBezTo>
                  <a:pt x="7055254" y="4020793"/>
                  <a:pt x="6990259" y="3839257"/>
                  <a:pt x="6965606" y="3765298"/>
                </a:cubicBezTo>
                <a:cubicBezTo>
                  <a:pt x="6940953" y="3691339"/>
                  <a:pt x="6947677" y="3680134"/>
                  <a:pt x="6925265" y="3630828"/>
                </a:cubicBezTo>
                <a:cubicBezTo>
                  <a:pt x="6902853" y="3581522"/>
                  <a:pt x="6875959" y="3516527"/>
                  <a:pt x="6831136" y="3469463"/>
                </a:cubicBezTo>
                <a:cubicBezTo>
                  <a:pt x="6786313" y="3422399"/>
                  <a:pt x="6707871" y="3397746"/>
                  <a:pt x="6656324" y="3348440"/>
                </a:cubicBezTo>
                <a:cubicBezTo>
                  <a:pt x="6604777" y="3299134"/>
                  <a:pt x="6546506" y="3254311"/>
                  <a:pt x="6521853" y="3173628"/>
                </a:cubicBezTo>
                <a:cubicBezTo>
                  <a:pt x="6497200" y="3092945"/>
                  <a:pt x="6510647" y="2936063"/>
                  <a:pt x="6508406" y="2864345"/>
                </a:cubicBezTo>
                <a:cubicBezTo>
                  <a:pt x="6506165" y="2792627"/>
                  <a:pt x="6524094" y="2788146"/>
                  <a:pt x="6508406" y="2743322"/>
                </a:cubicBezTo>
                <a:cubicBezTo>
                  <a:pt x="6492718" y="2698498"/>
                  <a:pt x="6427724" y="2646951"/>
                  <a:pt x="6414277" y="2595404"/>
                </a:cubicBezTo>
                <a:cubicBezTo>
                  <a:pt x="6400830" y="2543857"/>
                  <a:pt x="6418759" y="2465416"/>
                  <a:pt x="6427724" y="2434040"/>
                </a:cubicBezTo>
                <a:cubicBezTo>
                  <a:pt x="6436689" y="2402664"/>
                  <a:pt x="6461342" y="2445245"/>
                  <a:pt x="6468065" y="2407145"/>
                </a:cubicBezTo>
                <a:cubicBezTo>
                  <a:pt x="6474789" y="2369045"/>
                  <a:pt x="6474788" y="2248022"/>
                  <a:pt x="6468065" y="2205440"/>
                </a:cubicBezTo>
                <a:cubicBezTo>
                  <a:pt x="6461342" y="2162858"/>
                  <a:pt x="6425483" y="2171822"/>
                  <a:pt x="6427724" y="2151651"/>
                </a:cubicBezTo>
                <a:cubicBezTo>
                  <a:pt x="6429965" y="2131480"/>
                  <a:pt x="6481512" y="2104586"/>
                  <a:pt x="6481512" y="2084416"/>
                </a:cubicBezTo>
                <a:cubicBezTo>
                  <a:pt x="6481512" y="2064246"/>
                  <a:pt x="6443412" y="2048557"/>
                  <a:pt x="6427724" y="2030628"/>
                </a:cubicBezTo>
                <a:cubicBezTo>
                  <a:pt x="6412036" y="2012699"/>
                  <a:pt x="6394107" y="2001493"/>
                  <a:pt x="6387383" y="1976840"/>
                </a:cubicBezTo>
                <a:cubicBezTo>
                  <a:pt x="6380660" y="1952187"/>
                  <a:pt x="6378418" y="1918569"/>
                  <a:pt x="6387383" y="1882710"/>
                </a:cubicBezTo>
                <a:cubicBezTo>
                  <a:pt x="6396348" y="1846851"/>
                  <a:pt x="6407553" y="1784099"/>
                  <a:pt x="6441171" y="1761687"/>
                </a:cubicBezTo>
                <a:cubicBezTo>
                  <a:pt x="6474789" y="1739275"/>
                  <a:pt x="6553230" y="1772893"/>
                  <a:pt x="6589089" y="1748240"/>
                </a:cubicBezTo>
                <a:cubicBezTo>
                  <a:pt x="6624948" y="1723587"/>
                  <a:pt x="6649601" y="1645145"/>
                  <a:pt x="6656324" y="1613769"/>
                </a:cubicBezTo>
                <a:cubicBezTo>
                  <a:pt x="6663047" y="1582393"/>
                  <a:pt x="6629430" y="1600322"/>
                  <a:pt x="6629430" y="1559981"/>
                </a:cubicBezTo>
                <a:cubicBezTo>
                  <a:pt x="6629430" y="1519640"/>
                  <a:pt x="6654083" y="1427751"/>
                  <a:pt x="6656324" y="1371722"/>
                </a:cubicBezTo>
                <a:cubicBezTo>
                  <a:pt x="6658565" y="1315693"/>
                  <a:pt x="6642877" y="1288798"/>
                  <a:pt x="6642877" y="1223804"/>
                </a:cubicBezTo>
                <a:cubicBezTo>
                  <a:pt x="6642877" y="1158810"/>
                  <a:pt x="6645118" y="1053475"/>
                  <a:pt x="6656324" y="981757"/>
                </a:cubicBezTo>
                <a:cubicBezTo>
                  <a:pt x="6667530" y="910039"/>
                  <a:pt x="6676494" y="836080"/>
                  <a:pt x="6710112" y="793498"/>
                </a:cubicBezTo>
                <a:cubicBezTo>
                  <a:pt x="6743730" y="750916"/>
                  <a:pt x="6842342" y="746434"/>
                  <a:pt x="6858030" y="726263"/>
                </a:cubicBezTo>
                <a:cubicBezTo>
                  <a:pt x="6873718" y="706093"/>
                  <a:pt x="6822171" y="694887"/>
                  <a:pt x="6804242" y="672475"/>
                </a:cubicBezTo>
                <a:cubicBezTo>
                  <a:pt x="6786313" y="650063"/>
                  <a:pt x="6752694" y="636615"/>
                  <a:pt x="6750453" y="591792"/>
                </a:cubicBezTo>
                <a:cubicBezTo>
                  <a:pt x="6748212" y="546969"/>
                  <a:pt x="6766141" y="443875"/>
                  <a:pt x="6790794" y="403534"/>
                </a:cubicBezTo>
                <a:cubicBezTo>
                  <a:pt x="6815447" y="363193"/>
                  <a:pt x="6875959" y="378880"/>
                  <a:pt x="6898371" y="349745"/>
                </a:cubicBezTo>
                <a:cubicBezTo>
                  <a:pt x="6920783" y="320610"/>
                  <a:pt x="6920783" y="262339"/>
                  <a:pt x="6925265" y="228722"/>
                </a:cubicBezTo>
                <a:cubicBezTo>
                  <a:pt x="6929747" y="195105"/>
                  <a:pt x="6918542" y="179416"/>
                  <a:pt x="6925265" y="148040"/>
                </a:cubicBezTo>
                <a:cubicBezTo>
                  <a:pt x="6931988" y="116664"/>
                  <a:pt x="6956641" y="65116"/>
                  <a:pt x="6965606" y="40463"/>
                </a:cubicBezTo>
                <a:cubicBezTo>
                  <a:pt x="6974571" y="15810"/>
                  <a:pt x="6979053" y="122"/>
                  <a:pt x="6979053" y="122"/>
                </a:cubicBezTo>
                <a:lnTo>
                  <a:pt x="5405747" y="27016"/>
                </a:lnTo>
                <a:cubicBezTo>
                  <a:pt x="4941824" y="27016"/>
                  <a:pt x="4598924" y="-2119"/>
                  <a:pt x="4195512" y="122"/>
                </a:cubicBezTo>
                <a:cubicBezTo>
                  <a:pt x="3792100" y="2363"/>
                  <a:pt x="3408859" y="40463"/>
                  <a:pt x="2985277" y="40463"/>
                </a:cubicBezTo>
                <a:cubicBezTo>
                  <a:pt x="2561695" y="40463"/>
                  <a:pt x="2032777" y="122"/>
                  <a:pt x="1654018" y="122"/>
                </a:cubicBezTo>
                <a:cubicBezTo>
                  <a:pt x="1275259" y="122"/>
                  <a:pt x="977183" y="31498"/>
                  <a:pt x="712724" y="40463"/>
                </a:cubicBezTo>
                <a:cubicBezTo>
                  <a:pt x="448265" y="49428"/>
                  <a:pt x="165877" y="33739"/>
                  <a:pt x="67265" y="94251"/>
                </a:cubicBezTo>
                <a:close/>
              </a:path>
            </a:pathLst>
          </a:cu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15" name="Text Box 5"/>
          <p:cNvSpPr txBox="1">
            <a:spLocks noChangeArrowheads="1"/>
          </p:cNvSpPr>
          <p:nvPr/>
        </p:nvSpPr>
        <p:spPr bwMode="auto">
          <a:xfrm>
            <a:off x="1600200" y="4572000"/>
            <a:ext cx="5181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b="1" dirty="0" smtClean="0">
                <a:solidFill>
                  <a:srgbClr val="C00000"/>
                </a:solidFill>
              </a:rPr>
              <a:t>Only ~ 20,000 - 30,000 Acres</a:t>
            </a:r>
          </a:p>
          <a:p>
            <a:r>
              <a:rPr lang="en-US" sz="3200" b="1" dirty="0" smtClean="0">
                <a:solidFill>
                  <a:srgbClr val="C00000"/>
                </a:solidFill>
              </a:rPr>
              <a:t>Of Natural Stands Remain</a:t>
            </a:r>
          </a:p>
        </p:txBody>
      </p:sp>
      <p:sp>
        <p:nvSpPr>
          <p:cNvPr id="2" name="Oval 1"/>
          <p:cNvSpPr/>
          <p:nvPr/>
        </p:nvSpPr>
        <p:spPr bwMode="auto">
          <a:xfrm>
            <a:off x="2819400" y="341593"/>
            <a:ext cx="57150" cy="80682"/>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4" name="Oval 3"/>
          <p:cNvSpPr/>
          <p:nvPr/>
        </p:nvSpPr>
        <p:spPr bwMode="auto">
          <a:xfrm>
            <a:off x="3048000" y="1524000"/>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10" name="Oval 9"/>
          <p:cNvSpPr/>
          <p:nvPr/>
        </p:nvSpPr>
        <p:spPr bwMode="auto">
          <a:xfrm>
            <a:off x="4083050" y="1957486"/>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19" name="Oval 18"/>
          <p:cNvSpPr/>
          <p:nvPr/>
        </p:nvSpPr>
        <p:spPr bwMode="auto">
          <a:xfrm>
            <a:off x="4204447" y="258482"/>
            <a:ext cx="76200" cy="109817"/>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20" name="Oval 19"/>
          <p:cNvSpPr/>
          <p:nvPr/>
        </p:nvSpPr>
        <p:spPr bwMode="auto">
          <a:xfrm>
            <a:off x="6877050" y="838200"/>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21" name="Oval 20"/>
          <p:cNvSpPr/>
          <p:nvPr/>
        </p:nvSpPr>
        <p:spPr bwMode="auto">
          <a:xfrm>
            <a:off x="4408393" y="1143000"/>
            <a:ext cx="142876" cy="109817"/>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22" name="Oval 21"/>
          <p:cNvSpPr/>
          <p:nvPr/>
        </p:nvSpPr>
        <p:spPr bwMode="auto">
          <a:xfrm>
            <a:off x="4479831" y="1371600"/>
            <a:ext cx="109538" cy="1524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23" name="Oval 22"/>
          <p:cNvSpPr/>
          <p:nvPr/>
        </p:nvSpPr>
        <p:spPr bwMode="auto">
          <a:xfrm>
            <a:off x="3853815" y="2204477"/>
            <a:ext cx="49530" cy="157723"/>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24" name="Oval 23"/>
          <p:cNvSpPr/>
          <p:nvPr/>
        </p:nvSpPr>
        <p:spPr bwMode="auto">
          <a:xfrm>
            <a:off x="4509245" y="2680604"/>
            <a:ext cx="80123"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25" name="Oval 24"/>
          <p:cNvSpPr/>
          <p:nvPr/>
        </p:nvSpPr>
        <p:spPr bwMode="auto">
          <a:xfrm>
            <a:off x="4534600" y="3009900"/>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26" name="Oval 25"/>
          <p:cNvSpPr/>
          <p:nvPr/>
        </p:nvSpPr>
        <p:spPr bwMode="auto">
          <a:xfrm>
            <a:off x="5889625" y="3352799"/>
            <a:ext cx="76200" cy="166407"/>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17" name="Oval 16"/>
          <p:cNvSpPr/>
          <p:nvPr/>
        </p:nvSpPr>
        <p:spPr bwMode="auto">
          <a:xfrm>
            <a:off x="5029200" y="2105025"/>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18" name="Oval 17"/>
          <p:cNvSpPr/>
          <p:nvPr/>
        </p:nvSpPr>
        <p:spPr bwMode="auto">
          <a:xfrm>
            <a:off x="7086600" y="3162300"/>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27" name="Oval 26"/>
          <p:cNvSpPr/>
          <p:nvPr/>
        </p:nvSpPr>
        <p:spPr bwMode="auto">
          <a:xfrm>
            <a:off x="7010400" y="3395379"/>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28" name="Oval 27"/>
          <p:cNvSpPr/>
          <p:nvPr/>
        </p:nvSpPr>
        <p:spPr bwMode="auto">
          <a:xfrm>
            <a:off x="7924800" y="4724400"/>
            <a:ext cx="76200" cy="1524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29" name="Oval 28"/>
          <p:cNvSpPr/>
          <p:nvPr/>
        </p:nvSpPr>
        <p:spPr bwMode="auto">
          <a:xfrm>
            <a:off x="7429500" y="3519206"/>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30" name="Oval 29"/>
          <p:cNvSpPr/>
          <p:nvPr/>
        </p:nvSpPr>
        <p:spPr bwMode="auto">
          <a:xfrm>
            <a:off x="7282787" y="2971800"/>
            <a:ext cx="76200" cy="1524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31" name="Oval 30"/>
          <p:cNvSpPr/>
          <p:nvPr/>
        </p:nvSpPr>
        <p:spPr bwMode="auto">
          <a:xfrm>
            <a:off x="4770344" y="1104900"/>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32" name="Oval 31"/>
          <p:cNvSpPr/>
          <p:nvPr/>
        </p:nvSpPr>
        <p:spPr bwMode="auto">
          <a:xfrm>
            <a:off x="4787459" y="1295400"/>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FF0000"/>
              </a:solidFill>
            </a:endParaRPr>
          </a:p>
        </p:txBody>
      </p:sp>
      <p:sp>
        <p:nvSpPr>
          <p:cNvPr id="33" name="Oval 32"/>
          <p:cNvSpPr/>
          <p:nvPr/>
        </p:nvSpPr>
        <p:spPr bwMode="auto">
          <a:xfrm>
            <a:off x="5889625" y="2343150"/>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5" name="TextBox 4"/>
          <p:cNvSpPr txBox="1"/>
          <p:nvPr/>
        </p:nvSpPr>
        <p:spPr>
          <a:xfrm>
            <a:off x="3581400" y="3471579"/>
            <a:ext cx="1066800" cy="307777"/>
          </a:xfrm>
          <a:prstGeom prst="rect">
            <a:avLst/>
          </a:prstGeom>
          <a:noFill/>
        </p:spPr>
        <p:txBody>
          <a:bodyPr wrap="square" rtlCol="0">
            <a:spAutoFit/>
          </a:bodyPr>
          <a:lstStyle/>
          <a:p>
            <a:r>
              <a:rPr lang="en-US" sz="1400" b="1" dirty="0" smtClean="0">
                <a:solidFill>
                  <a:srgbClr val="000000"/>
                </a:solidFill>
              </a:rPr>
              <a:t>Hammond</a:t>
            </a:r>
            <a:endParaRPr lang="en-US" sz="1400" b="1" dirty="0">
              <a:solidFill>
                <a:srgbClr val="000000"/>
              </a:solidFill>
            </a:endParaRPr>
          </a:p>
        </p:txBody>
      </p:sp>
      <p:sp>
        <p:nvSpPr>
          <p:cNvPr id="34" name="TextBox 33"/>
          <p:cNvSpPr txBox="1"/>
          <p:nvPr/>
        </p:nvSpPr>
        <p:spPr>
          <a:xfrm>
            <a:off x="5694269" y="3612388"/>
            <a:ext cx="1066800" cy="307777"/>
          </a:xfrm>
          <a:prstGeom prst="rect">
            <a:avLst/>
          </a:prstGeom>
          <a:noFill/>
        </p:spPr>
        <p:txBody>
          <a:bodyPr wrap="square" rtlCol="0">
            <a:spAutoFit/>
          </a:bodyPr>
          <a:lstStyle/>
          <a:p>
            <a:r>
              <a:rPr lang="en-US" sz="1400" b="1" dirty="0" smtClean="0">
                <a:solidFill>
                  <a:srgbClr val="000000"/>
                </a:solidFill>
              </a:rPr>
              <a:t>Covington</a:t>
            </a:r>
            <a:endParaRPr lang="en-US" sz="1400" b="1" dirty="0">
              <a:solidFill>
                <a:srgbClr val="000000"/>
              </a:solidFill>
            </a:endParaRPr>
          </a:p>
        </p:txBody>
      </p:sp>
      <p:sp>
        <p:nvSpPr>
          <p:cNvPr id="35" name="TextBox 34"/>
          <p:cNvSpPr txBox="1"/>
          <p:nvPr/>
        </p:nvSpPr>
        <p:spPr>
          <a:xfrm>
            <a:off x="3225165" y="1797248"/>
            <a:ext cx="685800" cy="307777"/>
          </a:xfrm>
          <a:prstGeom prst="rect">
            <a:avLst/>
          </a:prstGeom>
          <a:noFill/>
        </p:spPr>
        <p:txBody>
          <a:bodyPr wrap="square" rtlCol="0">
            <a:spAutoFit/>
          </a:bodyPr>
          <a:lstStyle/>
          <a:p>
            <a:r>
              <a:rPr lang="en-US" sz="1400" b="1" dirty="0" smtClean="0">
                <a:solidFill>
                  <a:srgbClr val="000000"/>
                </a:solidFill>
              </a:rPr>
              <a:t>Amite</a:t>
            </a:r>
            <a:endParaRPr lang="en-US" sz="1400" b="1" dirty="0">
              <a:solidFill>
                <a:srgbClr val="000000"/>
              </a:solidFill>
            </a:endParaRPr>
          </a:p>
        </p:txBody>
      </p:sp>
      <p:sp>
        <p:nvSpPr>
          <p:cNvPr id="36" name="TextBox 35"/>
          <p:cNvSpPr txBox="1"/>
          <p:nvPr/>
        </p:nvSpPr>
        <p:spPr>
          <a:xfrm>
            <a:off x="7124700" y="1231542"/>
            <a:ext cx="1066800" cy="307777"/>
          </a:xfrm>
          <a:prstGeom prst="rect">
            <a:avLst/>
          </a:prstGeom>
          <a:noFill/>
        </p:spPr>
        <p:txBody>
          <a:bodyPr wrap="square" rtlCol="0">
            <a:spAutoFit/>
          </a:bodyPr>
          <a:lstStyle/>
          <a:p>
            <a:r>
              <a:rPr lang="en-US" sz="1400" b="1" dirty="0" smtClean="0">
                <a:solidFill>
                  <a:srgbClr val="000000"/>
                </a:solidFill>
              </a:rPr>
              <a:t>Bogalusa</a:t>
            </a:r>
            <a:endParaRPr lang="en-US" sz="1400" b="1" dirty="0">
              <a:solidFill>
                <a:srgbClr val="000000"/>
              </a:solidFill>
            </a:endParaRPr>
          </a:p>
        </p:txBody>
      </p:sp>
      <p:sp>
        <p:nvSpPr>
          <p:cNvPr id="37" name="TextBox 36"/>
          <p:cNvSpPr txBox="1"/>
          <p:nvPr/>
        </p:nvSpPr>
        <p:spPr>
          <a:xfrm>
            <a:off x="22382" y="871817"/>
            <a:ext cx="1066800" cy="307777"/>
          </a:xfrm>
          <a:prstGeom prst="rect">
            <a:avLst/>
          </a:prstGeom>
          <a:noFill/>
        </p:spPr>
        <p:txBody>
          <a:bodyPr wrap="square" rtlCol="0">
            <a:spAutoFit/>
          </a:bodyPr>
          <a:lstStyle/>
          <a:p>
            <a:r>
              <a:rPr lang="en-US" sz="1400" b="1" dirty="0" smtClean="0">
                <a:solidFill>
                  <a:srgbClr val="000000"/>
                </a:solidFill>
              </a:rPr>
              <a:t>Clinton</a:t>
            </a:r>
            <a:endParaRPr lang="en-US" sz="1400" b="1" dirty="0">
              <a:solidFill>
                <a:srgbClr val="000000"/>
              </a:solidFill>
            </a:endParaRPr>
          </a:p>
        </p:txBody>
      </p:sp>
      <p:sp>
        <p:nvSpPr>
          <p:cNvPr id="38" name="TextBox 37"/>
          <p:cNvSpPr txBox="1"/>
          <p:nvPr/>
        </p:nvSpPr>
        <p:spPr>
          <a:xfrm>
            <a:off x="3110865" y="228045"/>
            <a:ext cx="1066800" cy="307777"/>
          </a:xfrm>
          <a:prstGeom prst="rect">
            <a:avLst/>
          </a:prstGeom>
          <a:noFill/>
        </p:spPr>
        <p:txBody>
          <a:bodyPr wrap="square" rtlCol="0">
            <a:spAutoFit/>
          </a:bodyPr>
          <a:lstStyle/>
          <a:p>
            <a:r>
              <a:rPr lang="en-US" sz="1400" b="1" dirty="0" smtClean="0">
                <a:solidFill>
                  <a:srgbClr val="000000"/>
                </a:solidFill>
              </a:rPr>
              <a:t>Kentwood</a:t>
            </a:r>
            <a:endParaRPr lang="en-US" sz="1400" b="1" dirty="0">
              <a:solidFill>
                <a:srgbClr val="000000"/>
              </a:solidFill>
            </a:endParaRPr>
          </a:p>
        </p:txBody>
      </p:sp>
      <p:sp>
        <p:nvSpPr>
          <p:cNvPr id="39" name="TextBox 38"/>
          <p:cNvSpPr txBox="1"/>
          <p:nvPr/>
        </p:nvSpPr>
        <p:spPr>
          <a:xfrm>
            <a:off x="5394324" y="952671"/>
            <a:ext cx="1158875" cy="307777"/>
          </a:xfrm>
          <a:prstGeom prst="rect">
            <a:avLst/>
          </a:prstGeom>
          <a:noFill/>
        </p:spPr>
        <p:txBody>
          <a:bodyPr wrap="square" rtlCol="0">
            <a:spAutoFit/>
          </a:bodyPr>
          <a:lstStyle/>
          <a:p>
            <a:r>
              <a:rPr lang="en-US" sz="1400" b="1" dirty="0" smtClean="0">
                <a:solidFill>
                  <a:srgbClr val="000000"/>
                </a:solidFill>
              </a:rPr>
              <a:t>Franklinton</a:t>
            </a:r>
            <a:endParaRPr lang="en-US" sz="1400" b="1" dirty="0">
              <a:solidFill>
                <a:srgbClr val="000000"/>
              </a:solidFill>
            </a:endParaRPr>
          </a:p>
        </p:txBody>
      </p:sp>
      <p:sp>
        <p:nvSpPr>
          <p:cNvPr id="40" name="TextBox 39"/>
          <p:cNvSpPr txBox="1"/>
          <p:nvPr/>
        </p:nvSpPr>
        <p:spPr>
          <a:xfrm>
            <a:off x="5294219" y="2438400"/>
            <a:ext cx="800100" cy="307777"/>
          </a:xfrm>
          <a:prstGeom prst="rect">
            <a:avLst/>
          </a:prstGeom>
          <a:noFill/>
        </p:spPr>
        <p:txBody>
          <a:bodyPr wrap="square" rtlCol="0">
            <a:spAutoFit/>
          </a:bodyPr>
          <a:lstStyle/>
          <a:p>
            <a:r>
              <a:rPr lang="en-US" sz="1400" b="1" dirty="0" smtClean="0">
                <a:solidFill>
                  <a:srgbClr val="000000"/>
                </a:solidFill>
              </a:rPr>
              <a:t>Folsom</a:t>
            </a:r>
            <a:endParaRPr lang="en-US" sz="1400" b="1" dirty="0">
              <a:solidFill>
                <a:srgbClr val="000000"/>
              </a:solidFill>
            </a:endParaRPr>
          </a:p>
        </p:txBody>
      </p:sp>
      <p:sp>
        <p:nvSpPr>
          <p:cNvPr id="41" name="Oval 40"/>
          <p:cNvSpPr/>
          <p:nvPr/>
        </p:nvSpPr>
        <p:spPr bwMode="auto">
          <a:xfrm>
            <a:off x="5105400" y="1828800"/>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43" name="Oval 42"/>
          <p:cNvSpPr/>
          <p:nvPr/>
        </p:nvSpPr>
        <p:spPr bwMode="auto">
          <a:xfrm>
            <a:off x="4496500" y="1721048"/>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44" name="TextBox 43"/>
          <p:cNvSpPr txBox="1"/>
          <p:nvPr/>
        </p:nvSpPr>
        <p:spPr>
          <a:xfrm>
            <a:off x="1900030" y="1098928"/>
            <a:ext cx="1150620" cy="307777"/>
          </a:xfrm>
          <a:prstGeom prst="rect">
            <a:avLst/>
          </a:prstGeom>
          <a:noFill/>
        </p:spPr>
        <p:txBody>
          <a:bodyPr wrap="square" rtlCol="0">
            <a:spAutoFit/>
          </a:bodyPr>
          <a:lstStyle/>
          <a:p>
            <a:r>
              <a:rPr lang="en-US" sz="1400" b="1" dirty="0" smtClean="0">
                <a:solidFill>
                  <a:srgbClr val="000000"/>
                </a:solidFill>
              </a:rPr>
              <a:t>Greensburg</a:t>
            </a:r>
            <a:endParaRPr lang="en-US" sz="1400" b="1" dirty="0">
              <a:solidFill>
                <a:srgbClr val="000000"/>
              </a:solidFill>
            </a:endParaRPr>
          </a:p>
        </p:txBody>
      </p:sp>
      <p:sp>
        <p:nvSpPr>
          <p:cNvPr id="45" name="TextBox 44"/>
          <p:cNvSpPr txBox="1"/>
          <p:nvPr/>
        </p:nvSpPr>
        <p:spPr>
          <a:xfrm>
            <a:off x="555782" y="2058884"/>
            <a:ext cx="609600" cy="307777"/>
          </a:xfrm>
          <a:prstGeom prst="rect">
            <a:avLst/>
          </a:prstGeom>
          <a:noFill/>
        </p:spPr>
        <p:txBody>
          <a:bodyPr wrap="square" rtlCol="0">
            <a:spAutoFit/>
          </a:bodyPr>
          <a:lstStyle/>
          <a:p>
            <a:r>
              <a:rPr lang="en-US" sz="1400" b="1" dirty="0" smtClean="0">
                <a:solidFill>
                  <a:srgbClr val="000000"/>
                </a:solidFill>
              </a:rPr>
              <a:t>Pride</a:t>
            </a:r>
            <a:endParaRPr lang="en-US" sz="1400" b="1" dirty="0">
              <a:solidFill>
                <a:srgbClr val="000000"/>
              </a:solidFill>
            </a:endParaRPr>
          </a:p>
        </p:txBody>
      </p:sp>
      <p:sp>
        <p:nvSpPr>
          <p:cNvPr id="46" name="Oval 45"/>
          <p:cNvSpPr/>
          <p:nvPr/>
        </p:nvSpPr>
        <p:spPr bwMode="auto">
          <a:xfrm>
            <a:off x="7503077" y="2727458"/>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42" name="Oval 41"/>
          <p:cNvSpPr/>
          <p:nvPr/>
        </p:nvSpPr>
        <p:spPr bwMode="auto">
          <a:xfrm>
            <a:off x="4959387" y="3880359"/>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47" name="Oval 46"/>
          <p:cNvSpPr/>
          <p:nvPr/>
        </p:nvSpPr>
        <p:spPr bwMode="auto">
          <a:xfrm>
            <a:off x="5076850" y="3198694"/>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48" name="Oval 47"/>
          <p:cNvSpPr/>
          <p:nvPr/>
        </p:nvSpPr>
        <p:spPr bwMode="auto">
          <a:xfrm>
            <a:off x="4159250" y="1582572"/>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49" name="Oval 48"/>
          <p:cNvSpPr/>
          <p:nvPr/>
        </p:nvSpPr>
        <p:spPr bwMode="auto">
          <a:xfrm>
            <a:off x="3453765" y="1347330"/>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50" name="Oval 49"/>
          <p:cNvSpPr/>
          <p:nvPr/>
        </p:nvSpPr>
        <p:spPr bwMode="auto">
          <a:xfrm>
            <a:off x="4863659" y="1505378"/>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FF0000"/>
              </a:solidFill>
            </a:endParaRPr>
          </a:p>
        </p:txBody>
      </p:sp>
    </p:spTree>
    <p:extLst>
      <p:ext uri="{BB962C8B-B14F-4D97-AF65-F5344CB8AC3E}">
        <p14:creationId xmlns:p14="http://schemas.microsoft.com/office/powerpoint/2010/main" val="27180212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DSCF00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8600"/>
            <a:ext cx="9525000"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371600" y="152400"/>
            <a:ext cx="7391400" cy="1569660"/>
          </a:xfrm>
          <a:prstGeom prst="rect">
            <a:avLst/>
          </a:prstGeom>
          <a:noFill/>
        </p:spPr>
        <p:txBody>
          <a:bodyPr wrap="square" rtlCol="0">
            <a:spAutoFit/>
          </a:bodyPr>
          <a:lstStyle/>
          <a:p>
            <a:r>
              <a:rPr lang="en-US" sz="3200" b="1" i="1" dirty="0" smtClean="0">
                <a:solidFill>
                  <a:srgbClr val="00CC99">
                    <a:lumMod val="20000"/>
                    <a:lumOff val="80000"/>
                  </a:srgbClr>
                </a:solidFill>
              </a:rPr>
              <a:t>THE END….</a:t>
            </a:r>
          </a:p>
          <a:p>
            <a:r>
              <a:rPr lang="en-US" sz="3200" b="1" i="1" dirty="0" smtClean="0">
                <a:solidFill>
                  <a:srgbClr val="00CC99">
                    <a:lumMod val="20000"/>
                    <a:lumOff val="80000"/>
                  </a:srgbClr>
                </a:solidFill>
              </a:rPr>
              <a:t>OR  HOPEFULLY  ON  TO  A </a:t>
            </a:r>
          </a:p>
          <a:p>
            <a:r>
              <a:rPr lang="en-US" sz="3200" b="1" i="1" u="sng" dirty="0" smtClean="0">
                <a:solidFill>
                  <a:srgbClr val="00CC99">
                    <a:lumMod val="20000"/>
                    <a:lumOff val="80000"/>
                  </a:srgbClr>
                </a:solidFill>
                <a:effectLst>
                  <a:outerShdw blurRad="38100" dist="38100" dir="2700000" algn="tl">
                    <a:srgbClr val="000000">
                      <a:alpha val="43137"/>
                    </a:srgbClr>
                  </a:outerShdw>
                </a:effectLst>
              </a:rPr>
              <a:t>NEW  BEGINNING</a:t>
            </a:r>
            <a:endParaRPr lang="en-US" sz="3200" b="1" i="1" u="sng" dirty="0" smtClean="0">
              <a:solidFill>
                <a:schemeClr val="accent6">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51848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DSCF0008"/>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t="16667"/>
          <a:stretch>
            <a:fillRect/>
          </a:stretch>
        </p:blipFill>
        <p:spPr bwMode="auto">
          <a:xfrm>
            <a:off x="-1676400" y="4482"/>
            <a:ext cx="11460480" cy="7162800"/>
          </a:xfrm>
          <a:prstGeom prst="rect">
            <a:avLst/>
          </a:prstGeom>
          <a:noFill/>
          <a:ln w="127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99334" name="Text Box 6"/>
          <p:cNvSpPr txBox="1">
            <a:spLocks noChangeArrowheads="1"/>
          </p:cNvSpPr>
          <p:nvPr/>
        </p:nvSpPr>
        <p:spPr bwMode="auto">
          <a:xfrm>
            <a:off x="5699125" y="-349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endParaRPr lang="en-US" sz="2400">
              <a:solidFill>
                <a:srgbClr val="000000"/>
              </a:solidFill>
            </a:endParaRPr>
          </a:p>
        </p:txBody>
      </p:sp>
      <p:sp>
        <p:nvSpPr>
          <p:cNvPr id="3" name="Freeform 2"/>
          <p:cNvSpPr/>
          <p:nvPr/>
        </p:nvSpPr>
        <p:spPr bwMode="auto">
          <a:xfrm>
            <a:off x="1089182" y="-27016"/>
            <a:ext cx="7606104" cy="5415241"/>
          </a:xfrm>
          <a:custGeom>
            <a:avLst/>
            <a:gdLst>
              <a:gd name="connsiteX0" fmla="*/ 67265 w 7606104"/>
              <a:gd name="connsiteY0" fmla="*/ 94251 h 5415241"/>
              <a:gd name="connsiteX1" fmla="*/ 121053 w 7606104"/>
              <a:gd name="connsiteY1" fmla="*/ 403534 h 5415241"/>
              <a:gd name="connsiteX2" fmla="*/ 147947 w 7606104"/>
              <a:gd name="connsiteY2" fmla="*/ 578345 h 5415241"/>
              <a:gd name="connsiteX3" fmla="*/ 30 w 7606104"/>
              <a:gd name="connsiteY3" fmla="*/ 753157 h 5415241"/>
              <a:gd name="connsiteX4" fmla="*/ 134500 w 7606104"/>
              <a:gd name="connsiteY4" fmla="*/ 1210357 h 5415241"/>
              <a:gd name="connsiteX5" fmla="*/ 80712 w 7606104"/>
              <a:gd name="connsiteY5" fmla="*/ 1492745 h 5415241"/>
              <a:gd name="connsiteX6" fmla="*/ 80712 w 7606104"/>
              <a:gd name="connsiteY6" fmla="*/ 2070969 h 5415241"/>
              <a:gd name="connsiteX7" fmla="*/ 26924 w 7606104"/>
              <a:gd name="connsiteY7" fmla="*/ 2313016 h 5415241"/>
              <a:gd name="connsiteX8" fmla="*/ 107606 w 7606104"/>
              <a:gd name="connsiteY8" fmla="*/ 2514722 h 5415241"/>
              <a:gd name="connsiteX9" fmla="*/ 188289 w 7606104"/>
              <a:gd name="connsiteY9" fmla="*/ 2689534 h 5415241"/>
              <a:gd name="connsiteX10" fmla="*/ 537912 w 7606104"/>
              <a:gd name="connsiteY10" fmla="*/ 2797110 h 5415241"/>
              <a:gd name="connsiteX11" fmla="*/ 927877 w 7606104"/>
              <a:gd name="connsiteY11" fmla="*/ 2797110 h 5415241"/>
              <a:gd name="connsiteX12" fmla="*/ 995112 w 7606104"/>
              <a:gd name="connsiteY12" fmla="*/ 2931581 h 5415241"/>
              <a:gd name="connsiteX13" fmla="*/ 1169924 w 7606104"/>
              <a:gd name="connsiteY13" fmla="*/ 3173628 h 5415241"/>
              <a:gd name="connsiteX14" fmla="*/ 1223712 w 7606104"/>
              <a:gd name="connsiteY14" fmla="*/ 3294651 h 5415241"/>
              <a:gd name="connsiteX15" fmla="*/ 1250606 w 7606104"/>
              <a:gd name="connsiteY15" fmla="*/ 3496357 h 5415241"/>
              <a:gd name="connsiteX16" fmla="*/ 1358183 w 7606104"/>
              <a:gd name="connsiteY16" fmla="*/ 3684616 h 5415241"/>
              <a:gd name="connsiteX17" fmla="*/ 1452312 w 7606104"/>
              <a:gd name="connsiteY17" fmla="*/ 3899769 h 5415241"/>
              <a:gd name="connsiteX18" fmla="*/ 1734700 w 7606104"/>
              <a:gd name="connsiteY18" fmla="*/ 4061134 h 5415241"/>
              <a:gd name="connsiteX19" fmla="*/ 2057430 w 7606104"/>
              <a:gd name="connsiteY19" fmla="*/ 4101475 h 5415241"/>
              <a:gd name="connsiteX20" fmla="*/ 2407053 w 7606104"/>
              <a:gd name="connsiteY20" fmla="*/ 4182157 h 5415241"/>
              <a:gd name="connsiteX21" fmla="*/ 2541524 w 7606104"/>
              <a:gd name="connsiteY21" fmla="*/ 4182157 h 5415241"/>
              <a:gd name="connsiteX22" fmla="*/ 2877700 w 7606104"/>
              <a:gd name="connsiteY22" fmla="*/ 4182157 h 5415241"/>
              <a:gd name="connsiteX23" fmla="*/ 3254218 w 7606104"/>
              <a:gd name="connsiteY23" fmla="*/ 4222498 h 5415241"/>
              <a:gd name="connsiteX24" fmla="*/ 3671077 w 7606104"/>
              <a:gd name="connsiteY24" fmla="*/ 4262840 h 5415241"/>
              <a:gd name="connsiteX25" fmla="*/ 4007253 w 7606104"/>
              <a:gd name="connsiteY25" fmla="*/ 4249392 h 5415241"/>
              <a:gd name="connsiteX26" fmla="*/ 4155171 w 7606104"/>
              <a:gd name="connsiteY26" fmla="*/ 4074581 h 5415241"/>
              <a:gd name="connsiteX27" fmla="*/ 4235853 w 7606104"/>
              <a:gd name="connsiteY27" fmla="*/ 4101475 h 5415241"/>
              <a:gd name="connsiteX28" fmla="*/ 4437559 w 7606104"/>
              <a:gd name="connsiteY28" fmla="*/ 4155263 h 5415241"/>
              <a:gd name="connsiteX29" fmla="*/ 4625818 w 7606104"/>
              <a:gd name="connsiteY29" fmla="*/ 4209051 h 5415241"/>
              <a:gd name="connsiteX30" fmla="*/ 4840971 w 7606104"/>
              <a:gd name="connsiteY30" fmla="*/ 4235945 h 5415241"/>
              <a:gd name="connsiteX31" fmla="*/ 5083018 w 7606104"/>
              <a:gd name="connsiteY31" fmla="*/ 4437651 h 5415241"/>
              <a:gd name="connsiteX32" fmla="*/ 5298171 w 7606104"/>
              <a:gd name="connsiteY32" fmla="*/ 4585569 h 5415241"/>
              <a:gd name="connsiteX33" fmla="*/ 5513324 w 7606104"/>
              <a:gd name="connsiteY33" fmla="*/ 4773828 h 5415241"/>
              <a:gd name="connsiteX34" fmla="*/ 5661242 w 7606104"/>
              <a:gd name="connsiteY34" fmla="*/ 4773828 h 5415241"/>
              <a:gd name="connsiteX35" fmla="*/ 5782265 w 7606104"/>
              <a:gd name="connsiteY35" fmla="*/ 4841063 h 5415241"/>
              <a:gd name="connsiteX36" fmla="*/ 5930183 w 7606104"/>
              <a:gd name="connsiteY36" fmla="*/ 5056216 h 5415241"/>
              <a:gd name="connsiteX37" fmla="*/ 6226018 w 7606104"/>
              <a:gd name="connsiteY37" fmla="*/ 5136898 h 5415241"/>
              <a:gd name="connsiteX38" fmla="*/ 6387383 w 7606104"/>
              <a:gd name="connsiteY38" fmla="*/ 5163792 h 5415241"/>
              <a:gd name="connsiteX39" fmla="*/ 6589089 w 7606104"/>
              <a:gd name="connsiteY39" fmla="*/ 5257922 h 5415241"/>
              <a:gd name="connsiteX40" fmla="*/ 6602536 w 7606104"/>
              <a:gd name="connsiteY40" fmla="*/ 5244475 h 5415241"/>
              <a:gd name="connsiteX41" fmla="*/ 6804242 w 7606104"/>
              <a:gd name="connsiteY41" fmla="*/ 5190687 h 5415241"/>
              <a:gd name="connsiteX42" fmla="*/ 6844583 w 7606104"/>
              <a:gd name="connsiteY42" fmla="*/ 5231028 h 5415241"/>
              <a:gd name="connsiteX43" fmla="*/ 6898371 w 7606104"/>
              <a:gd name="connsiteY43" fmla="*/ 5311710 h 5415241"/>
              <a:gd name="connsiteX44" fmla="*/ 7207653 w 7606104"/>
              <a:gd name="connsiteY44" fmla="*/ 5405840 h 5415241"/>
              <a:gd name="connsiteX45" fmla="*/ 7342124 w 7606104"/>
              <a:gd name="connsiteY45" fmla="*/ 5352051 h 5415241"/>
              <a:gd name="connsiteX46" fmla="*/ 7516936 w 7606104"/>
              <a:gd name="connsiteY46" fmla="*/ 5378945 h 5415241"/>
              <a:gd name="connsiteX47" fmla="*/ 7597618 w 7606104"/>
              <a:gd name="connsiteY47" fmla="*/ 5405840 h 5415241"/>
              <a:gd name="connsiteX48" fmla="*/ 7597618 w 7606104"/>
              <a:gd name="connsiteY48" fmla="*/ 5204134 h 5415241"/>
              <a:gd name="connsiteX49" fmla="*/ 7543830 w 7606104"/>
              <a:gd name="connsiteY49" fmla="*/ 5056216 h 5415241"/>
              <a:gd name="connsiteX50" fmla="*/ 7422806 w 7606104"/>
              <a:gd name="connsiteY50" fmla="*/ 4854510 h 5415241"/>
              <a:gd name="connsiteX51" fmla="*/ 7342124 w 7606104"/>
              <a:gd name="connsiteY51" fmla="*/ 4585569 h 5415241"/>
              <a:gd name="connsiteX52" fmla="*/ 7221100 w 7606104"/>
              <a:gd name="connsiteY52" fmla="*/ 4316628 h 5415241"/>
              <a:gd name="connsiteX53" fmla="*/ 7073183 w 7606104"/>
              <a:gd name="connsiteY53" fmla="*/ 4088028 h 5415241"/>
              <a:gd name="connsiteX54" fmla="*/ 7073183 w 7606104"/>
              <a:gd name="connsiteY54" fmla="*/ 4074581 h 5415241"/>
              <a:gd name="connsiteX55" fmla="*/ 6965606 w 7606104"/>
              <a:gd name="connsiteY55" fmla="*/ 3765298 h 5415241"/>
              <a:gd name="connsiteX56" fmla="*/ 6925265 w 7606104"/>
              <a:gd name="connsiteY56" fmla="*/ 3630828 h 5415241"/>
              <a:gd name="connsiteX57" fmla="*/ 6831136 w 7606104"/>
              <a:gd name="connsiteY57" fmla="*/ 3469463 h 5415241"/>
              <a:gd name="connsiteX58" fmla="*/ 6656324 w 7606104"/>
              <a:gd name="connsiteY58" fmla="*/ 3348440 h 5415241"/>
              <a:gd name="connsiteX59" fmla="*/ 6521853 w 7606104"/>
              <a:gd name="connsiteY59" fmla="*/ 3173628 h 5415241"/>
              <a:gd name="connsiteX60" fmla="*/ 6508406 w 7606104"/>
              <a:gd name="connsiteY60" fmla="*/ 2864345 h 5415241"/>
              <a:gd name="connsiteX61" fmla="*/ 6508406 w 7606104"/>
              <a:gd name="connsiteY61" fmla="*/ 2743322 h 5415241"/>
              <a:gd name="connsiteX62" fmla="*/ 6414277 w 7606104"/>
              <a:gd name="connsiteY62" fmla="*/ 2595404 h 5415241"/>
              <a:gd name="connsiteX63" fmla="*/ 6427724 w 7606104"/>
              <a:gd name="connsiteY63" fmla="*/ 2434040 h 5415241"/>
              <a:gd name="connsiteX64" fmla="*/ 6468065 w 7606104"/>
              <a:gd name="connsiteY64" fmla="*/ 2407145 h 5415241"/>
              <a:gd name="connsiteX65" fmla="*/ 6468065 w 7606104"/>
              <a:gd name="connsiteY65" fmla="*/ 2205440 h 5415241"/>
              <a:gd name="connsiteX66" fmla="*/ 6427724 w 7606104"/>
              <a:gd name="connsiteY66" fmla="*/ 2151651 h 5415241"/>
              <a:gd name="connsiteX67" fmla="*/ 6481512 w 7606104"/>
              <a:gd name="connsiteY67" fmla="*/ 2084416 h 5415241"/>
              <a:gd name="connsiteX68" fmla="*/ 6427724 w 7606104"/>
              <a:gd name="connsiteY68" fmla="*/ 2030628 h 5415241"/>
              <a:gd name="connsiteX69" fmla="*/ 6387383 w 7606104"/>
              <a:gd name="connsiteY69" fmla="*/ 1976840 h 5415241"/>
              <a:gd name="connsiteX70" fmla="*/ 6387383 w 7606104"/>
              <a:gd name="connsiteY70" fmla="*/ 1882710 h 5415241"/>
              <a:gd name="connsiteX71" fmla="*/ 6441171 w 7606104"/>
              <a:gd name="connsiteY71" fmla="*/ 1761687 h 5415241"/>
              <a:gd name="connsiteX72" fmla="*/ 6589089 w 7606104"/>
              <a:gd name="connsiteY72" fmla="*/ 1748240 h 5415241"/>
              <a:gd name="connsiteX73" fmla="*/ 6656324 w 7606104"/>
              <a:gd name="connsiteY73" fmla="*/ 1613769 h 5415241"/>
              <a:gd name="connsiteX74" fmla="*/ 6629430 w 7606104"/>
              <a:gd name="connsiteY74" fmla="*/ 1559981 h 5415241"/>
              <a:gd name="connsiteX75" fmla="*/ 6656324 w 7606104"/>
              <a:gd name="connsiteY75" fmla="*/ 1371722 h 5415241"/>
              <a:gd name="connsiteX76" fmla="*/ 6642877 w 7606104"/>
              <a:gd name="connsiteY76" fmla="*/ 1223804 h 5415241"/>
              <a:gd name="connsiteX77" fmla="*/ 6656324 w 7606104"/>
              <a:gd name="connsiteY77" fmla="*/ 981757 h 5415241"/>
              <a:gd name="connsiteX78" fmla="*/ 6710112 w 7606104"/>
              <a:gd name="connsiteY78" fmla="*/ 793498 h 5415241"/>
              <a:gd name="connsiteX79" fmla="*/ 6858030 w 7606104"/>
              <a:gd name="connsiteY79" fmla="*/ 726263 h 5415241"/>
              <a:gd name="connsiteX80" fmla="*/ 6804242 w 7606104"/>
              <a:gd name="connsiteY80" fmla="*/ 672475 h 5415241"/>
              <a:gd name="connsiteX81" fmla="*/ 6750453 w 7606104"/>
              <a:gd name="connsiteY81" fmla="*/ 591792 h 5415241"/>
              <a:gd name="connsiteX82" fmla="*/ 6790794 w 7606104"/>
              <a:gd name="connsiteY82" fmla="*/ 403534 h 5415241"/>
              <a:gd name="connsiteX83" fmla="*/ 6898371 w 7606104"/>
              <a:gd name="connsiteY83" fmla="*/ 349745 h 5415241"/>
              <a:gd name="connsiteX84" fmla="*/ 6925265 w 7606104"/>
              <a:gd name="connsiteY84" fmla="*/ 228722 h 5415241"/>
              <a:gd name="connsiteX85" fmla="*/ 6925265 w 7606104"/>
              <a:gd name="connsiteY85" fmla="*/ 148040 h 5415241"/>
              <a:gd name="connsiteX86" fmla="*/ 6965606 w 7606104"/>
              <a:gd name="connsiteY86" fmla="*/ 40463 h 5415241"/>
              <a:gd name="connsiteX87" fmla="*/ 6979053 w 7606104"/>
              <a:gd name="connsiteY87" fmla="*/ 122 h 5415241"/>
              <a:gd name="connsiteX88" fmla="*/ 5405747 w 7606104"/>
              <a:gd name="connsiteY88" fmla="*/ 27016 h 5415241"/>
              <a:gd name="connsiteX89" fmla="*/ 4195512 w 7606104"/>
              <a:gd name="connsiteY89" fmla="*/ 122 h 5415241"/>
              <a:gd name="connsiteX90" fmla="*/ 2985277 w 7606104"/>
              <a:gd name="connsiteY90" fmla="*/ 40463 h 5415241"/>
              <a:gd name="connsiteX91" fmla="*/ 1654018 w 7606104"/>
              <a:gd name="connsiteY91" fmla="*/ 122 h 5415241"/>
              <a:gd name="connsiteX92" fmla="*/ 712724 w 7606104"/>
              <a:gd name="connsiteY92" fmla="*/ 40463 h 5415241"/>
              <a:gd name="connsiteX93" fmla="*/ 67265 w 7606104"/>
              <a:gd name="connsiteY93" fmla="*/ 94251 h 541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7606104" h="5415241">
                <a:moveTo>
                  <a:pt x="67265" y="94251"/>
                </a:moveTo>
                <a:cubicBezTo>
                  <a:pt x="-31347" y="154763"/>
                  <a:pt x="107606" y="322852"/>
                  <a:pt x="121053" y="403534"/>
                </a:cubicBezTo>
                <a:cubicBezTo>
                  <a:pt x="134500" y="484216"/>
                  <a:pt x="168118" y="520075"/>
                  <a:pt x="147947" y="578345"/>
                </a:cubicBezTo>
                <a:cubicBezTo>
                  <a:pt x="127777" y="636616"/>
                  <a:pt x="2271" y="647822"/>
                  <a:pt x="30" y="753157"/>
                </a:cubicBezTo>
                <a:cubicBezTo>
                  <a:pt x="-2211" y="858492"/>
                  <a:pt x="121053" y="1087092"/>
                  <a:pt x="134500" y="1210357"/>
                </a:cubicBezTo>
                <a:cubicBezTo>
                  <a:pt x="147947" y="1333622"/>
                  <a:pt x="89677" y="1349310"/>
                  <a:pt x="80712" y="1492745"/>
                </a:cubicBezTo>
                <a:cubicBezTo>
                  <a:pt x="71747" y="1636180"/>
                  <a:pt x="89677" y="1934257"/>
                  <a:pt x="80712" y="2070969"/>
                </a:cubicBezTo>
                <a:cubicBezTo>
                  <a:pt x="71747" y="2207681"/>
                  <a:pt x="22442" y="2239057"/>
                  <a:pt x="26924" y="2313016"/>
                </a:cubicBezTo>
                <a:cubicBezTo>
                  <a:pt x="31406" y="2386975"/>
                  <a:pt x="80712" y="2451969"/>
                  <a:pt x="107606" y="2514722"/>
                </a:cubicBezTo>
                <a:cubicBezTo>
                  <a:pt x="134500" y="2577475"/>
                  <a:pt x="116571" y="2642469"/>
                  <a:pt x="188289" y="2689534"/>
                </a:cubicBezTo>
                <a:cubicBezTo>
                  <a:pt x="260007" y="2736599"/>
                  <a:pt x="414647" y="2779181"/>
                  <a:pt x="537912" y="2797110"/>
                </a:cubicBezTo>
                <a:cubicBezTo>
                  <a:pt x="661177" y="2815039"/>
                  <a:pt x="851677" y="2774698"/>
                  <a:pt x="927877" y="2797110"/>
                </a:cubicBezTo>
                <a:cubicBezTo>
                  <a:pt x="1004077" y="2819522"/>
                  <a:pt x="954771" y="2868828"/>
                  <a:pt x="995112" y="2931581"/>
                </a:cubicBezTo>
                <a:cubicBezTo>
                  <a:pt x="1035453" y="2994334"/>
                  <a:pt x="1131824" y="3113116"/>
                  <a:pt x="1169924" y="3173628"/>
                </a:cubicBezTo>
                <a:cubicBezTo>
                  <a:pt x="1208024" y="3234140"/>
                  <a:pt x="1210265" y="3240863"/>
                  <a:pt x="1223712" y="3294651"/>
                </a:cubicBezTo>
                <a:cubicBezTo>
                  <a:pt x="1237159" y="3348439"/>
                  <a:pt x="1228194" y="3431363"/>
                  <a:pt x="1250606" y="3496357"/>
                </a:cubicBezTo>
                <a:cubicBezTo>
                  <a:pt x="1273018" y="3561351"/>
                  <a:pt x="1324565" y="3617381"/>
                  <a:pt x="1358183" y="3684616"/>
                </a:cubicBezTo>
                <a:cubicBezTo>
                  <a:pt x="1391801" y="3751851"/>
                  <a:pt x="1389559" y="3837016"/>
                  <a:pt x="1452312" y="3899769"/>
                </a:cubicBezTo>
                <a:cubicBezTo>
                  <a:pt x="1515065" y="3962522"/>
                  <a:pt x="1633847" y="4027516"/>
                  <a:pt x="1734700" y="4061134"/>
                </a:cubicBezTo>
                <a:cubicBezTo>
                  <a:pt x="1835553" y="4094752"/>
                  <a:pt x="1945371" y="4081305"/>
                  <a:pt x="2057430" y="4101475"/>
                </a:cubicBezTo>
                <a:cubicBezTo>
                  <a:pt x="2169489" y="4121646"/>
                  <a:pt x="2326371" y="4168710"/>
                  <a:pt x="2407053" y="4182157"/>
                </a:cubicBezTo>
                <a:cubicBezTo>
                  <a:pt x="2487735" y="4195604"/>
                  <a:pt x="2541524" y="4182157"/>
                  <a:pt x="2541524" y="4182157"/>
                </a:cubicBezTo>
                <a:cubicBezTo>
                  <a:pt x="2619965" y="4182157"/>
                  <a:pt x="2758918" y="4175434"/>
                  <a:pt x="2877700" y="4182157"/>
                </a:cubicBezTo>
                <a:cubicBezTo>
                  <a:pt x="2996482" y="4188880"/>
                  <a:pt x="3254218" y="4222498"/>
                  <a:pt x="3254218" y="4222498"/>
                </a:cubicBezTo>
                <a:cubicBezTo>
                  <a:pt x="3386447" y="4235945"/>
                  <a:pt x="3545571" y="4258358"/>
                  <a:pt x="3671077" y="4262840"/>
                </a:cubicBezTo>
                <a:cubicBezTo>
                  <a:pt x="3796583" y="4267322"/>
                  <a:pt x="3926571" y="4280768"/>
                  <a:pt x="4007253" y="4249392"/>
                </a:cubicBezTo>
                <a:cubicBezTo>
                  <a:pt x="4087935" y="4218016"/>
                  <a:pt x="4117071" y="4099234"/>
                  <a:pt x="4155171" y="4074581"/>
                </a:cubicBezTo>
                <a:cubicBezTo>
                  <a:pt x="4193271" y="4049928"/>
                  <a:pt x="4188788" y="4088028"/>
                  <a:pt x="4235853" y="4101475"/>
                </a:cubicBezTo>
                <a:cubicBezTo>
                  <a:pt x="4282918" y="4114922"/>
                  <a:pt x="4437559" y="4155263"/>
                  <a:pt x="4437559" y="4155263"/>
                </a:cubicBezTo>
                <a:cubicBezTo>
                  <a:pt x="4502553" y="4173192"/>
                  <a:pt x="4558583" y="4195604"/>
                  <a:pt x="4625818" y="4209051"/>
                </a:cubicBezTo>
                <a:cubicBezTo>
                  <a:pt x="4693053" y="4222498"/>
                  <a:pt x="4764771" y="4197845"/>
                  <a:pt x="4840971" y="4235945"/>
                </a:cubicBezTo>
                <a:cubicBezTo>
                  <a:pt x="4917171" y="4274045"/>
                  <a:pt x="5006818" y="4379380"/>
                  <a:pt x="5083018" y="4437651"/>
                </a:cubicBezTo>
                <a:cubicBezTo>
                  <a:pt x="5159218" y="4495922"/>
                  <a:pt x="5226453" y="4529540"/>
                  <a:pt x="5298171" y="4585569"/>
                </a:cubicBezTo>
                <a:cubicBezTo>
                  <a:pt x="5369889" y="4641598"/>
                  <a:pt x="5452812" y="4742452"/>
                  <a:pt x="5513324" y="4773828"/>
                </a:cubicBezTo>
                <a:cubicBezTo>
                  <a:pt x="5573836" y="4805205"/>
                  <a:pt x="5616419" y="4762622"/>
                  <a:pt x="5661242" y="4773828"/>
                </a:cubicBezTo>
                <a:cubicBezTo>
                  <a:pt x="5706065" y="4785034"/>
                  <a:pt x="5737442" y="4793999"/>
                  <a:pt x="5782265" y="4841063"/>
                </a:cubicBezTo>
                <a:cubicBezTo>
                  <a:pt x="5827088" y="4888127"/>
                  <a:pt x="5856224" y="5006910"/>
                  <a:pt x="5930183" y="5056216"/>
                </a:cubicBezTo>
                <a:cubicBezTo>
                  <a:pt x="6004142" y="5105522"/>
                  <a:pt x="6149818" y="5118969"/>
                  <a:pt x="6226018" y="5136898"/>
                </a:cubicBezTo>
                <a:cubicBezTo>
                  <a:pt x="6302218" y="5154827"/>
                  <a:pt x="6326871" y="5143621"/>
                  <a:pt x="6387383" y="5163792"/>
                </a:cubicBezTo>
                <a:cubicBezTo>
                  <a:pt x="6447895" y="5183963"/>
                  <a:pt x="6553230" y="5244475"/>
                  <a:pt x="6589089" y="5257922"/>
                </a:cubicBezTo>
                <a:cubicBezTo>
                  <a:pt x="6624948" y="5271369"/>
                  <a:pt x="6566677" y="5255681"/>
                  <a:pt x="6602536" y="5244475"/>
                </a:cubicBezTo>
                <a:cubicBezTo>
                  <a:pt x="6638395" y="5233269"/>
                  <a:pt x="6763901" y="5192928"/>
                  <a:pt x="6804242" y="5190687"/>
                </a:cubicBezTo>
                <a:cubicBezTo>
                  <a:pt x="6844583" y="5188446"/>
                  <a:pt x="6828895" y="5210858"/>
                  <a:pt x="6844583" y="5231028"/>
                </a:cubicBezTo>
                <a:cubicBezTo>
                  <a:pt x="6860271" y="5251198"/>
                  <a:pt x="6837859" y="5282575"/>
                  <a:pt x="6898371" y="5311710"/>
                </a:cubicBezTo>
                <a:cubicBezTo>
                  <a:pt x="6958883" y="5340845"/>
                  <a:pt x="7133694" y="5399117"/>
                  <a:pt x="7207653" y="5405840"/>
                </a:cubicBezTo>
                <a:cubicBezTo>
                  <a:pt x="7281612" y="5412563"/>
                  <a:pt x="7290577" y="5356533"/>
                  <a:pt x="7342124" y="5352051"/>
                </a:cubicBezTo>
                <a:cubicBezTo>
                  <a:pt x="7393671" y="5347569"/>
                  <a:pt x="7474354" y="5369980"/>
                  <a:pt x="7516936" y="5378945"/>
                </a:cubicBezTo>
                <a:cubicBezTo>
                  <a:pt x="7559518" y="5387910"/>
                  <a:pt x="7584171" y="5434975"/>
                  <a:pt x="7597618" y="5405840"/>
                </a:cubicBezTo>
                <a:cubicBezTo>
                  <a:pt x="7611065" y="5376705"/>
                  <a:pt x="7606583" y="5262405"/>
                  <a:pt x="7597618" y="5204134"/>
                </a:cubicBezTo>
                <a:cubicBezTo>
                  <a:pt x="7588653" y="5145863"/>
                  <a:pt x="7572965" y="5114487"/>
                  <a:pt x="7543830" y="5056216"/>
                </a:cubicBezTo>
                <a:cubicBezTo>
                  <a:pt x="7514695" y="4997945"/>
                  <a:pt x="7456424" y="4932951"/>
                  <a:pt x="7422806" y="4854510"/>
                </a:cubicBezTo>
                <a:cubicBezTo>
                  <a:pt x="7389188" y="4776069"/>
                  <a:pt x="7375742" y="4675216"/>
                  <a:pt x="7342124" y="4585569"/>
                </a:cubicBezTo>
                <a:cubicBezTo>
                  <a:pt x="7308506" y="4495922"/>
                  <a:pt x="7265923" y="4399551"/>
                  <a:pt x="7221100" y="4316628"/>
                </a:cubicBezTo>
                <a:cubicBezTo>
                  <a:pt x="7176277" y="4233705"/>
                  <a:pt x="7097836" y="4128369"/>
                  <a:pt x="7073183" y="4088028"/>
                </a:cubicBezTo>
                <a:cubicBezTo>
                  <a:pt x="7048530" y="4047687"/>
                  <a:pt x="7091112" y="4128369"/>
                  <a:pt x="7073183" y="4074581"/>
                </a:cubicBezTo>
                <a:cubicBezTo>
                  <a:pt x="7055254" y="4020793"/>
                  <a:pt x="6990259" y="3839257"/>
                  <a:pt x="6965606" y="3765298"/>
                </a:cubicBezTo>
                <a:cubicBezTo>
                  <a:pt x="6940953" y="3691339"/>
                  <a:pt x="6947677" y="3680134"/>
                  <a:pt x="6925265" y="3630828"/>
                </a:cubicBezTo>
                <a:cubicBezTo>
                  <a:pt x="6902853" y="3581522"/>
                  <a:pt x="6875959" y="3516527"/>
                  <a:pt x="6831136" y="3469463"/>
                </a:cubicBezTo>
                <a:cubicBezTo>
                  <a:pt x="6786313" y="3422399"/>
                  <a:pt x="6707871" y="3397746"/>
                  <a:pt x="6656324" y="3348440"/>
                </a:cubicBezTo>
                <a:cubicBezTo>
                  <a:pt x="6604777" y="3299134"/>
                  <a:pt x="6546506" y="3254311"/>
                  <a:pt x="6521853" y="3173628"/>
                </a:cubicBezTo>
                <a:cubicBezTo>
                  <a:pt x="6497200" y="3092945"/>
                  <a:pt x="6510647" y="2936063"/>
                  <a:pt x="6508406" y="2864345"/>
                </a:cubicBezTo>
                <a:cubicBezTo>
                  <a:pt x="6506165" y="2792627"/>
                  <a:pt x="6524094" y="2788146"/>
                  <a:pt x="6508406" y="2743322"/>
                </a:cubicBezTo>
                <a:cubicBezTo>
                  <a:pt x="6492718" y="2698498"/>
                  <a:pt x="6427724" y="2646951"/>
                  <a:pt x="6414277" y="2595404"/>
                </a:cubicBezTo>
                <a:cubicBezTo>
                  <a:pt x="6400830" y="2543857"/>
                  <a:pt x="6418759" y="2465416"/>
                  <a:pt x="6427724" y="2434040"/>
                </a:cubicBezTo>
                <a:cubicBezTo>
                  <a:pt x="6436689" y="2402664"/>
                  <a:pt x="6461342" y="2445245"/>
                  <a:pt x="6468065" y="2407145"/>
                </a:cubicBezTo>
                <a:cubicBezTo>
                  <a:pt x="6474789" y="2369045"/>
                  <a:pt x="6474788" y="2248022"/>
                  <a:pt x="6468065" y="2205440"/>
                </a:cubicBezTo>
                <a:cubicBezTo>
                  <a:pt x="6461342" y="2162858"/>
                  <a:pt x="6425483" y="2171822"/>
                  <a:pt x="6427724" y="2151651"/>
                </a:cubicBezTo>
                <a:cubicBezTo>
                  <a:pt x="6429965" y="2131480"/>
                  <a:pt x="6481512" y="2104586"/>
                  <a:pt x="6481512" y="2084416"/>
                </a:cubicBezTo>
                <a:cubicBezTo>
                  <a:pt x="6481512" y="2064246"/>
                  <a:pt x="6443412" y="2048557"/>
                  <a:pt x="6427724" y="2030628"/>
                </a:cubicBezTo>
                <a:cubicBezTo>
                  <a:pt x="6412036" y="2012699"/>
                  <a:pt x="6394107" y="2001493"/>
                  <a:pt x="6387383" y="1976840"/>
                </a:cubicBezTo>
                <a:cubicBezTo>
                  <a:pt x="6380660" y="1952187"/>
                  <a:pt x="6378418" y="1918569"/>
                  <a:pt x="6387383" y="1882710"/>
                </a:cubicBezTo>
                <a:cubicBezTo>
                  <a:pt x="6396348" y="1846851"/>
                  <a:pt x="6407553" y="1784099"/>
                  <a:pt x="6441171" y="1761687"/>
                </a:cubicBezTo>
                <a:cubicBezTo>
                  <a:pt x="6474789" y="1739275"/>
                  <a:pt x="6553230" y="1772893"/>
                  <a:pt x="6589089" y="1748240"/>
                </a:cubicBezTo>
                <a:cubicBezTo>
                  <a:pt x="6624948" y="1723587"/>
                  <a:pt x="6649601" y="1645145"/>
                  <a:pt x="6656324" y="1613769"/>
                </a:cubicBezTo>
                <a:cubicBezTo>
                  <a:pt x="6663047" y="1582393"/>
                  <a:pt x="6629430" y="1600322"/>
                  <a:pt x="6629430" y="1559981"/>
                </a:cubicBezTo>
                <a:cubicBezTo>
                  <a:pt x="6629430" y="1519640"/>
                  <a:pt x="6654083" y="1427751"/>
                  <a:pt x="6656324" y="1371722"/>
                </a:cubicBezTo>
                <a:cubicBezTo>
                  <a:pt x="6658565" y="1315693"/>
                  <a:pt x="6642877" y="1288798"/>
                  <a:pt x="6642877" y="1223804"/>
                </a:cubicBezTo>
                <a:cubicBezTo>
                  <a:pt x="6642877" y="1158810"/>
                  <a:pt x="6645118" y="1053475"/>
                  <a:pt x="6656324" y="981757"/>
                </a:cubicBezTo>
                <a:cubicBezTo>
                  <a:pt x="6667530" y="910039"/>
                  <a:pt x="6676494" y="836080"/>
                  <a:pt x="6710112" y="793498"/>
                </a:cubicBezTo>
                <a:cubicBezTo>
                  <a:pt x="6743730" y="750916"/>
                  <a:pt x="6842342" y="746434"/>
                  <a:pt x="6858030" y="726263"/>
                </a:cubicBezTo>
                <a:cubicBezTo>
                  <a:pt x="6873718" y="706093"/>
                  <a:pt x="6822171" y="694887"/>
                  <a:pt x="6804242" y="672475"/>
                </a:cubicBezTo>
                <a:cubicBezTo>
                  <a:pt x="6786313" y="650063"/>
                  <a:pt x="6752694" y="636615"/>
                  <a:pt x="6750453" y="591792"/>
                </a:cubicBezTo>
                <a:cubicBezTo>
                  <a:pt x="6748212" y="546969"/>
                  <a:pt x="6766141" y="443875"/>
                  <a:pt x="6790794" y="403534"/>
                </a:cubicBezTo>
                <a:cubicBezTo>
                  <a:pt x="6815447" y="363193"/>
                  <a:pt x="6875959" y="378880"/>
                  <a:pt x="6898371" y="349745"/>
                </a:cubicBezTo>
                <a:cubicBezTo>
                  <a:pt x="6920783" y="320610"/>
                  <a:pt x="6920783" y="262339"/>
                  <a:pt x="6925265" y="228722"/>
                </a:cubicBezTo>
                <a:cubicBezTo>
                  <a:pt x="6929747" y="195105"/>
                  <a:pt x="6918542" y="179416"/>
                  <a:pt x="6925265" y="148040"/>
                </a:cubicBezTo>
                <a:cubicBezTo>
                  <a:pt x="6931988" y="116664"/>
                  <a:pt x="6956641" y="65116"/>
                  <a:pt x="6965606" y="40463"/>
                </a:cubicBezTo>
                <a:cubicBezTo>
                  <a:pt x="6974571" y="15810"/>
                  <a:pt x="6979053" y="122"/>
                  <a:pt x="6979053" y="122"/>
                </a:cubicBezTo>
                <a:lnTo>
                  <a:pt x="5405747" y="27016"/>
                </a:lnTo>
                <a:cubicBezTo>
                  <a:pt x="4941824" y="27016"/>
                  <a:pt x="4598924" y="-2119"/>
                  <a:pt x="4195512" y="122"/>
                </a:cubicBezTo>
                <a:cubicBezTo>
                  <a:pt x="3792100" y="2363"/>
                  <a:pt x="3408859" y="40463"/>
                  <a:pt x="2985277" y="40463"/>
                </a:cubicBezTo>
                <a:cubicBezTo>
                  <a:pt x="2561695" y="40463"/>
                  <a:pt x="2032777" y="122"/>
                  <a:pt x="1654018" y="122"/>
                </a:cubicBezTo>
                <a:cubicBezTo>
                  <a:pt x="1275259" y="122"/>
                  <a:pt x="977183" y="31498"/>
                  <a:pt x="712724" y="40463"/>
                </a:cubicBezTo>
                <a:cubicBezTo>
                  <a:pt x="448265" y="49428"/>
                  <a:pt x="165877" y="33739"/>
                  <a:pt x="67265" y="94251"/>
                </a:cubicBezTo>
                <a:close/>
              </a:path>
            </a:pathLst>
          </a:cu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Text Box 5"/>
          <p:cNvSpPr txBox="1">
            <a:spLocks noChangeArrowheads="1"/>
          </p:cNvSpPr>
          <p:nvPr/>
        </p:nvSpPr>
        <p:spPr bwMode="auto">
          <a:xfrm>
            <a:off x="1600200" y="4572000"/>
            <a:ext cx="5181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200" b="1" dirty="0" smtClean="0">
                <a:solidFill>
                  <a:srgbClr val="C00000"/>
                </a:solidFill>
              </a:rPr>
              <a:t>Only ~ 20,000 - 30,000 Acres</a:t>
            </a:r>
          </a:p>
          <a:p>
            <a:r>
              <a:rPr lang="en-US" sz="3200" b="1" dirty="0" smtClean="0">
                <a:solidFill>
                  <a:srgbClr val="C00000"/>
                </a:solidFill>
              </a:rPr>
              <a:t>Of Natural Stands </a:t>
            </a:r>
            <a:r>
              <a:rPr lang="en-US" sz="3200" b="1" dirty="0" smtClean="0">
                <a:solidFill>
                  <a:srgbClr val="C00000"/>
                </a:solidFill>
              </a:rPr>
              <a:t>Remain</a:t>
            </a:r>
          </a:p>
          <a:p>
            <a:r>
              <a:rPr lang="en-US" sz="3200" b="1" dirty="0" smtClean="0">
                <a:solidFill>
                  <a:srgbClr val="C00000"/>
                </a:solidFill>
              </a:rPr>
              <a:t>(1 – 2% of original)</a:t>
            </a:r>
            <a:endParaRPr lang="en-US" sz="3200" b="1" dirty="0" smtClean="0">
              <a:solidFill>
                <a:srgbClr val="C00000"/>
              </a:solidFill>
            </a:endParaRPr>
          </a:p>
        </p:txBody>
      </p:sp>
      <p:sp>
        <p:nvSpPr>
          <p:cNvPr id="2" name="Oval 1"/>
          <p:cNvSpPr/>
          <p:nvPr/>
        </p:nvSpPr>
        <p:spPr bwMode="auto">
          <a:xfrm>
            <a:off x="2819400" y="341593"/>
            <a:ext cx="57150" cy="80682"/>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 name="Oval 3"/>
          <p:cNvSpPr/>
          <p:nvPr/>
        </p:nvSpPr>
        <p:spPr bwMode="auto">
          <a:xfrm>
            <a:off x="3048000" y="1524000"/>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Oval 9"/>
          <p:cNvSpPr/>
          <p:nvPr/>
        </p:nvSpPr>
        <p:spPr bwMode="auto">
          <a:xfrm>
            <a:off x="4083050" y="1957486"/>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9" name="Oval 18"/>
          <p:cNvSpPr/>
          <p:nvPr/>
        </p:nvSpPr>
        <p:spPr bwMode="auto">
          <a:xfrm>
            <a:off x="4204447" y="258482"/>
            <a:ext cx="76200" cy="109817"/>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0" name="Oval 19"/>
          <p:cNvSpPr/>
          <p:nvPr/>
        </p:nvSpPr>
        <p:spPr bwMode="auto">
          <a:xfrm>
            <a:off x="6877050" y="838200"/>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Oval 20"/>
          <p:cNvSpPr/>
          <p:nvPr/>
        </p:nvSpPr>
        <p:spPr bwMode="auto">
          <a:xfrm>
            <a:off x="4408393" y="1143000"/>
            <a:ext cx="142876" cy="109817"/>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2" name="Oval 21"/>
          <p:cNvSpPr/>
          <p:nvPr/>
        </p:nvSpPr>
        <p:spPr bwMode="auto">
          <a:xfrm>
            <a:off x="4479831" y="1371600"/>
            <a:ext cx="109538" cy="1524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3" name="Oval 22"/>
          <p:cNvSpPr/>
          <p:nvPr/>
        </p:nvSpPr>
        <p:spPr bwMode="auto">
          <a:xfrm>
            <a:off x="3853815" y="2204477"/>
            <a:ext cx="49530" cy="157723"/>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4" name="Oval 23"/>
          <p:cNvSpPr/>
          <p:nvPr/>
        </p:nvSpPr>
        <p:spPr bwMode="auto">
          <a:xfrm>
            <a:off x="4509245" y="2680604"/>
            <a:ext cx="80123"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Oval 24"/>
          <p:cNvSpPr/>
          <p:nvPr/>
        </p:nvSpPr>
        <p:spPr bwMode="auto">
          <a:xfrm>
            <a:off x="4534600" y="3009900"/>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6" name="Oval 25"/>
          <p:cNvSpPr/>
          <p:nvPr/>
        </p:nvSpPr>
        <p:spPr bwMode="auto">
          <a:xfrm>
            <a:off x="5889625" y="3352799"/>
            <a:ext cx="76200" cy="166407"/>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Oval 16"/>
          <p:cNvSpPr/>
          <p:nvPr/>
        </p:nvSpPr>
        <p:spPr bwMode="auto">
          <a:xfrm>
            <a:off x="5029200" y="2105025"/>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Oval 17"/>
          <p:cNvSpPr/>
          <p:nvPr/>
        </p:nvSpPr>
        <p:spPr bwMode="auto">
          <a:xfrm>
            <a:off x="7086600" y="3162300"/>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7" name="Oval 26"/>
          <p:cNvSpPr/>
          <p:nvPr/>
        </p:nvSpPr>
        <p:spPr bwMode="auto">
          <a:xfrm>
            <a:off x="7010400" y="3395379"/>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8" name="Oval 27"/>
          <p:cNvSpPr/>
          <p:nvPr/>
        </p:nvSpPr>
        <p:spPr bwMode="auto">
          <a:xfrm>
            <a:off x="7924800" y="4724400"/>
            <a:ext cx="76200" cy="1524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9" name="Oval 28"/>
          <p:cNvSpPr/>
          <p:nvPr/>
        </p:nvSpPr>
        <p:spPr bwMode="auto">
          <a:xfrm>
            <a:off x="7429500" y="3519206"/>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0" name="Oval 29"/>
          <p:cNvSpPr/>
          <p:nvPr/>
        </p:nvSpPr>
        <p:spPr bwMode="auto">
          <a:xfrm>
            <a:off x="7282787" y="2971800"/>
            <a:ext cx="76200" cy="1524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1" name="Oval 30"/>
          <p:cNvSpPr/>
          <p:nvPr/>
        </p:nvSpPr>
        <p:spPr bwMode="auto">
          <a:xfrm>
            <a:off x="4770344" y="1104900"/>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2" name="Oval 31"/>
          <p:cNvSpPr/>
          <p:nvPr/>
        </p:nvSpPr>
        <p:spPr bwMode="auto">
          <a:xfrm>
            <a:off x="4787459" y="1295400"/>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0000"/>
              </a:solidFill>
              <a:effectLst/>
              <a:latin typeface="Times New Roman" pitchFamily="18" charset="0"/>
            </a:endParaRPr>
          </a:p>
        </p:txBody>
      </p:sp>
      <p:sp>
        <p:nvSpPr>
          <p:cNvPr id="33" name="Oval 32"/>
          <p:cNvSpPr/>
          <p:nvPr/>
        </p:nvSpPr>
        <p:spPr bwMode="auto">
          <a:xfrm>
            <a:off x="5889625" y="2343150"/>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TextBox 4"/>
          <p:cNvSpPr txBox="1"/>
          <p:nvPr/>
        </p:nvSpPr>
        <p:spPr>
          <a:xfrm>
            <a:off x="3581400" y="3471579"/>
            <a:ext cx="1066800" cy="307777"/>
          </a:xfrm>
          <a:prstGeom prst="rect">
            <a:avLst/>
          </a:prstGeom>
          <a:noFill/>
        </p:spPr>
        <p:txBody>
          <a:bodyPr wrap="square" rtlCol="0">
            <a:spAutoFit/>
          </a:bodyPr>
          <a:lstStyle/>
          <a:p>
            <a:r>
              <a:rPr lang="en-US" sz="1400" b="1" dirty="0" smtClean="0"/>
              <a:t>Hammond</a:t>
            </a:r>
            <a:endParaRPr lang="en-US" sz="1400" b="1" dirty="0"/>
          </a:p>
        </p:txBody>
      </p:sp>
      <p:sp>
        <p:nvSpPr>
          <p:cNvPr id="34" name="TextBox 33"/>
          <p:cNvSpPr txBox="1"/>
          <p:nvPr/>
        </p:nvSpPr>
        <p:spPr>
          <a:xfrm>
            <a:off x="5694269" y="3612388"/>
            <a:ext cx="1066800" cy="307777"/>
          </a:xfrm>
          <a:prstGeom prst="rect">
            <a:avLst/>
          </a:prstGeom>
          <a:noFill/>
        </p:spPr>
        <p:txBody>
          <a:bodyPr wrap="square" rtlCol="0">
            <a:spAutoFit/>
          </a:bodyPr>
          <a:lstStyle/>
          <a:p>
            <a:r>
              <a:rPr lang="en-US" sz="1400" b="1" dirty="0" smtClean="0"/>
              <a:t>Covington</a:t>
            </a:r>
            <a:endParaRPr lang="en-US" sz="1400" b="1" dirty="0"/>
          </a:p>
        </p:txBody>
      </p:sp>
      <p:sp>
        <p:nvSpPr>
          <p:cNvPr id="35" name="TextBox 34"/>
          <p:cNvSpPr txBox="1"/>
          <p:nvPr/>
        </p:nvSpPr>
        <p:spPr>
          <a:xfrm>
            <a:off x="3225165" y="1797248"/>
            <a:ext cx="685800" cy="307777"/>
          </a:xfrm>
          <a:prstGeom prst="rect">
            <a:avLst/>
          </a:prstGeom>
          <a:noFill/>
        </p:spPr>
        <p:txBody>
          <a:bodyPr wrap="square" rtlCol="0">
            <a:spAutoFit/>
          </a:bodyPr>
          <a:lstStyle/>
          <a:p>
            <a:r>
              <a:rPr lang="en-US" sz="1400" b="1" dirty="0" smtClean="0"/>
              <a:t>Amite</a:t>
            </a:r>
            <a:endParaRPr lang="en-US" sz="1400" b="1" dirty="0"/>
          </a:p>
        </p:txBody>
      </p:sp>
      <p:sp>
        <p:nvSpPr>
          <p:cNvPr id="36" name="TextBox 35"/>
          <p:cNvSpPr txBox="1"/>
          <p:nvPr/>
        </p:nvSpPr>
        <p:spPr>
          <a:xfrm>
            <a:off x="7124700" y="1231542"/>
            <a:ext cx="1066800" cy="307777"/>
          </a:xfrm>
          <a:prstGeom prst="rect">
            <a:avLst/>
          </a:prstGeom>
          <a:noFill/>
        </p:spPr>
        <p:txBody>
          <a:bodyPr wrap="square" rtlCol="0">
            <a:spAutoFit/>
          </a:bodyPr>
          <a:lstStyle/>
          <a:p>
            <a:r>
              <a:rPr lang="en-US" sz="1400" b="1" dirty="0" smtClean="0"/>
              <a:t>Bogalusa</a:t>
            </a:r>
            <a:endParaRPr lang="en-US" sz="1400" b="1" dirty="0"/>
          </a:p>
        </p:txBody>
      </p:sp>
      <p:sp>
        <p:nvSpPr>
          <p:cNvPr id="37" name="TextBox 36"/>
          <p:cNvSpPr txBox="1"/>
          <p:nvPr/>
        </p:nvSpPr>
        <p:spPr>
          <a:xfrm>
            <a:off x="22382" y="871817"/>
            <a:ext cx="1066800" cy="307777"/>
          </a:xfrm>
          <a:prstGeom prst="rect">
            <a:avLst/>
          </a:prstGeom>
          <a:noFill/>
        </p:spPr>
        <p:txBody>
          <a:bodyPr wrap="square" rtlCol="0">
            <a:spAutoFit/>
          </a:bodyPr>
          <a:lstStyle/>
          <a:p>
            <a:r>
              <a:rPr lang="en-US" sz="1400" b="1" dirty="0" smtClean="0"/>
              <a:t>Clinton</a:t>
            </a:r>
            <a:endParaRPr lang="en-US" sz="1400" b="1" dirty="0"/>
          </a:p>
        </p:txBody>
      </p:sp>
      <p:sp>
        <p:nvSpPr>
          <p:cNvPr id="38" name="TextBox 37"/>
          <p:cNvSpPr txBox="1"/>
          <p:nvPr/>
        </p:nvSpPr>
        <p:spPr>
          <a:xfrm>
            <a:off x="3110865" y="228045"/>
            <a:ext cx="1066800" cy="307777"/>
          </a:xfrm>
          <a:prstGeom prst="rect">
            <a:avLst/>
          </a:prstGeom>
          <a:noFill/>
        </p:spPr>
        <p:txBody>
          <a:bodyPr wrap="square" rtlCol="0">
            <a:spAutoFit/>
          </a:bodyPr>
          <a:lstStyle/>
          <a:p>
            <a:r>
              <a:rPr lang="en-US" sz="1400" b="1" dirty="0" smtClean="0"/>
              <a:t>Kentwood</a:t>
            </a:r>
            <a:endParaRPr lang="en-US" sz="1400" b="1" dirty="0"/>
          </a:p>
        </p:txBody>
      </p:sp>
      <p:sp>
        <p:nvSpPr>
          <p:cNvPr id="39" name="TextBox 38"/>
          <p:cNvSpPr txBox="1"/>
          <p:nvPr/>
        </p:nvSpPr>
        <p:spPr>
          <a:xfrm>
            <a:off x="5394324" y="952671"/>
            <a:ext cx="1158875" cy="307777"/>
          </a:xfrm>
          <a:prstGeom prst="rect">
            <a:avLst/>
          </a:prstGeom>
          <a:noFill/>
        </p:spPr>
        <p:txBody>
          <a:bodyPr wrap="square" rtlCol="0">
            <a:spAutoFit/>
          </a:bodyPr>
          <a:lstStyle/>
          <a:p>
            <a:r>
              <a:rPr lang="en-US" sz="1400" b="1" dirty="0" smtClean="0"/>
              <a:t>Franklinton</a:t>
            </a:r>
            <a:endParaRPr lang="en-US" sz="1400" b="1" dirty="0"/>
          </a:p>
        </p:txBody>
      </p:sp>
      <p:sp>
        <p:nvSpPr>
          <p:cNvPr id="40" name="TextBox 39"/>
          <p:cNvSpPr txBox="1"/>
          <p:nvPr/>
        </p:nvSpPr>
        <p:spPr>
          <a:xfrm>
            <a:off x="5294219" y="2438400"/>
            <a:ext cx="800100" cy="307777"/>
          </a:xfrm>
          <a:prstGeom prst="rect">
            <a:avLst/>
          </a:prstGeom>
          <a:noFill/>
        </p:spPr>
        <p:txBody>
          <a:bodyPr wrap="square" rtlCol="0">
            <a:spAutoFit/>
          </a:bodyPr>
          <a:lstStyle/>
          <a:p>
            <a:r>
              <a:rPr lang="en-US" sz="1400" b="1" dirty="0" smtClean="0"/>
              <a:t>Folsom</a:t>
            </a:r>
            <a:endParaRPr lang="en-US" sz="1400" b="1" dirty="0"/>
          </a:p>
        </p:txBody>
      </p:sp>
      <p:sp>
        <p:nvSpPr>
          <p:cNvPr id="41" name="Oval 40"/>
          <p:cNvSpPr/>
          <p:nvPr/>
        </p:nvSpPr>
        <p:spPr bwMode="auto">
          <a:xfrm>
            <a:off x="5105400" y="1828800"/>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3" name="Oval 42"/>
          <p:cNvSpPr/>
          <p:nvPr/>
        </p:nvSpPr>
        <p:spPr bwMode="auto">
          <a:xfrm>
            <a:off x="4496500" y="1721048"/>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4" name="TextBox 43"/>
          <p:cNvSpPr txBox="1"/>
          <p:nvPr/>
        </p:nvSpPr>
        <p:spPr>
          <a:xfrm>
            <a:off x="1900030" y="1098928"/>
            <a:ext cx="1150620" cy="307777"/>
          </a:xfrm>
          <a:prstGeom prst="rect">
            <a:avLst/>
          </a:prstGeom>
          <a:noFill/>
        </p:spPr>
        <p:txBody>
          <a:bodyPr wrap="square" rtlCol="0">
            <a:spAutoFit/>
          </a:bodyPr>
          <a:lstStyle/>
          <a:p>
            <a:r>
              <a:rPr lang="en-US" sz="1400" b="1" dirty="0" smtClean="0"/>
              <a:t>Greensburg</a:t>
            </a:r>
            <a:endParaRPr lang="en-US" sz="1400" b="1" dirty="0"/>
          </a:p>
        </p:txBody>
      </p:sp>
      <p:sp>
        <p:nvSpPr>
          <p:cNvPr id="45" name="TextBox 44"/>
          <p:cNvSpPr txBox="1"/>
          <p:nvPr/>
        </p:nvSpPr>
        <p:spPr>
          <a:xfrm>
            <a:off x="555782" y="2058884"/>
            <a:ext cx="609600" cy="307777"/>
          </a:xfrm>
          <a:prstGeom prst="rect">
            <a:avLst/>
          </a:prstGeom>
          <a:noFill/>
        </p:spPr>
        <p:txBody>
          <a:bodyPr wrap="square" rtlCol="0">
            <a:spAutoFit/>
          </a:bodyPr>
          <a:lstStyle/>
          <a:p>
            <a:r>
              <a:rPr lang="en-US" sz="1400" b="1" dirty="0" smtClean="0"/>
              <a:t>Pride</a:t>
            </a:r>
            <a:endParaRPr lang="en-US" sz="1400" b="1" dirty="0"/>
          </a:p>
        </p:txBody>
      </p:sp>
      <p:sp>
        <p:nvSpPr>
          <p:cNvPr id="46" name="Oval 45"/>
          <p:cNvSpPr/>
          <p:nvPr/>
        </p:nvSpPr>
        <p:spPr bwMode="auto">
          <a:xfrm>
            <a:off x="7503077" y="2727458"/>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2" name="Oval 41"/>
          <p:cNvSpPr/>
          <p:nvPr/>
        </p:nvSpPr>
        <p:spPr bwMode="auto">
          <a:xfrm>
            <a:off x="4959387" y="3880359"/>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7" name="Oval 46"/>
          <p:cNvSpPr/>
          <p:nvPr/>
        </p:nvSpPr>
        <p:spPr bwMode="auto">
          <a:xfrm>
            <a:off x="5076850" y="3198694"/>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8" name="Oval 47"/>
          <p:cNvSpPr/>
          <p:nvPr/>
        </p:nvSpPr>
        <p:spPr bwMode="auto">
          <a:xfrm>
            <a:off x="4159250" y="1582572"/>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9" name="Oval 48"/>
          <p:cNvSpPr/>
          <p:nvPr/>
        </p:nvSpPr>
        <p:spPr bwMode="auto">
          <a:xfrm>
            <a:off x="3453765" y="1347330"/>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0" name="Oval 49"/>
          <p:cNvSpPr/>
          <p:nvPr/>
        </p:nvSpPr>
        <p:spPr bwMode="auto">
          <a:xfrm>
            <a:off x="4863659" y="1505378"/>
            <a:ext cx="76200" cy="762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0000"/>
              </a:solidFill>
              <a:effectLst/>
              <a:latin typeface="Times New Roman" pitchFamily="18" charset="0"/>
            </a:endParaRPr>
          </a:p>
        </p:txBody>
      </p:sp>
    </p:spTree>
    <p:extLst>
      <p:ext uri="{BB962C8B-B14F-4D97-AF65-F5344CB8AC3E}">
        <p14:creationId xmlns:p14="http://schemas.microsoft.com/office/powerpoint/2010/main" val="1406391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DSCF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 Box 3"/>
          <p:cNvSpPr txBox="1">
            <a:spLocks noChangeArrowheads="1"/>
          </p:cNvSpPr>
          <p:nvPr/>
        </p:nvSpPr>
        <p:spPr bwMode="auto">
          <a:xfrm>
            <a:off x="5486400" y="6858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mtClean="0">
                <a:solidFill>
                  <a:srgbClr val="FFFF00"/>
                </a:solidFill>
              </a:rPr>
              <a:t>Bachman’s Fox Squirrel</a:t>
            </a:r>
          </a:p>
        </p:txBody>
      </p:sp>
    </p:spTree>
    <p:extLst>
      <p:ext uri="{BB962C8B-B14F-4D97-AF65-F5344CB8AC3E}">
        <p14:creationId xmlns:p14="http://schemas.microsoft.com/office/powerpoint/2010/main" val="7476953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5410200" y="2286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endParaRPr lang="en-US" sz="1800" smtClean="0">
              <a:solidFill>
                <a:srgbClr val="000000"/>
              </a:solidFill>
              <a:latin typeface="Arial" charset="0"/>
            </a:endParaRPr>
          </a:p>
        </p:txBody>
      </p:sp>
      <p:sp>
        <p:nvSpPr>
          <p:cNvPr id="13315" name="Text Box 3"/>
          <p:cNvSpPr txBox="1">
            <a:spLocks noChangeArrowheads="1"/>
          </p:cNvSpPr>
          <p:nvPr/>
        </p:nvSpPr>
        <p:spPr bwMode="auto">
          <a:xfrm flipH="1" flipV="1">
            <a:off x="7870825" y="-3248025"/>
            <a:ext cx="18415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r>
              <a:rPr lang="en-US" sz="1800" b="1" smtClean="0">
                <a:solidFill>
                  <a:srgbClr val="FFFF00"/>
                </a:solidFill>
                <a:latin typeface="Arial" charset="0"/>
              </a:rPr>
              <a:t>CHOCTAW INDIAN</a:t>
            </a:r>
          </a:p>
        </p:txBody>
      </p:sp>
      <p:pic>
        <p:nvPicPr>
          <p:cNvPr id="13316" name="Picture 4" descr="DSCF0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9677400" cy="725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1050925" y="2860675"/>
            <a:ext cx="2911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FFFF00"/>
                </a:solidFill>
              </a:rPr>
              <a:t>Upland Woodland</a:t>
            </a:r>
          </a:p>
        </p:txBody>
      </p:sp>
    </p:spTree>
    <p:extLst>
      <p:ext uri="{BB962C8B-B14F-4D97-AF65-F5344CB8AC3E}">
        <p14:creationId xmlns:p14="http://schemas.microsoft.com/office/powerpoint/2010/main" val="6285454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762000" y="228600"/>
            <a:ext cx="7772400" cy="1143000"/>
          </a:xfrm>
        </p:spPr>
        <p:txBody>
          <a:bodyPr/>
          <a:lstStyle/>
          <a:p>
            <a:r>
              <a:rPr lang="en-US" b="1" smtClean="0">
                <a:solidFill>
                  <a:srgbClr val="FFFF00"/>
                </a:solidFill>
              </a:rPr>
              <a:t>Prevailing Current Conditions</a:t>
            </a:r>
            <a:endParaRPr lang="en-US" smtClean="0"/>
          </a:p>
        </p:txBody>
      </p:sp>
      <p:sp>
        <p:nvSpPr>
          <p:cNvPr id="98307" name="Rectangle 3"/>
          <p:cNvSpPr>
            <a:spLocks noGrp="1" noChangeArrowheads="1"/>
          </p:cNvSpPr>
          <p:nvPr>
            <p:ph type="body" idx="1"/>
          </p:nvPr>
        </p:nvSpPr>
        <p:spPr>
          <a:xfrm>
            <a:off x="609600" y="1295400"/>
            <a:ext cx="8153400" cy="4800600"/>
          </a:xfrm>
        </p:spPr>
        <p:txBody>
          <a:bodyPr/>
          <a:lstStyle/>
          <a:p>
            <a:r>
              <a:rPr lang="en-US" smtClean="0">
                <a:solidFill>
                  <a:srgbClr val="FFFF00"/>
                </a:solidFill>
              </a:rPr>
              <a:t>Overgrown, fire suppressed, many exotics </a:t>
            </a:r>
          </a:p>
          <a:p>
            <a:r>
              <a:rPr lang="en-US" smtClean="0">
                <a:solidFill>
                  <a:srgbClr val="FFFF00"/>
                </a:solidFill>
              </a:rPr>
              <a:t>Pine Plantations</a:t>
            </a:r>
          </a:p>
          <a:p>
            <a:r>
              <a:rPr lang="en-US" smtClean="0">
                <a:solidFill>
                  <a:srgbClr val="FFFF00"/>
                </a:solidFill>
              </a:rPr>
              <a:t>Dairy &amp; agricultural fields</a:t>
            </a:r>
          </a:p>
          <a:p>
            <a:r>
              <a:rPr lang="en-US" smtClean="0">
                <a:solidFill>
                  <a:srgbClr val="FFFF00"/>
                </a:solidFill>
              </a:rPr>
              <a:t>Subdivisions/residential/commercial</a:t>
            </a:r>
          </a:p>
          <a:p>
            <a:r>
              <a:rPr lang="en-US" smtClean="0">
                <a:solidFill>
                  <a:srgbClr val="FFFF00"/>
                </a:solidFill>
              </a:rPr>
              <a:t>Highways, roads, powerlines, miscellaneous</a:t>
            </a:r>
          </a:p>
          <a:p>
            <a:r>
              <a:rPr lang="en-US" b="1" i="1" smtClean="0">
                <a:solidFill>
                  <a:srgbClr val="FF3300"/>
                </a:solidFill>
              </a:rPr>
              <a:t>Only about 1 - 2 % of original longleaf pine habitat remains in relatively natural condition</a:t>
            </a:r>
            <a:endParaRPr lang="en-US" b="1" smtClean="0">
              <a:solidFill>
                <a:srgbClr val="FF3300"/>
              </a:solidFill>
            </a:endParaRPr>
          </a:p>
        </p:txBody>
      </p:sp>
    </p:spTree>
    <p:extLst>
      <p:ext uri="{BB962C8B-B14F-4D97-AF65-F5344CB8AC3E}">
        <p14:creationId xmlns:p14="http://schemas.microsoft.com/office/powerpoint/2010/main" val="35799031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DSCF00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 Box 3"/>
          <p:cNvSpPr txBox="1">
            <a:spLocks noChangeArrowheads="1"/>
          </p:cNvSpPr>
          <p:nvPr/>
        </p:nvSpPr>
        <p:spPr bwMode="auto">
          <a:xfrm>
            <a:off x="1752600" y="152400"/>
            <a:ext cx="2971800"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3200" b="1" smtClean="0">
                <a:solidFill>
                  <a:srgbClr val="FFFF00"/>
                </a:solidFill>
              </a:rPr>
              <a:t>Tallow Tree</a:t>
            </a:r>
          </a:p>
          <a:p>
            <a:pPr eaLnBrk="0" fontAlgn="base" hangingPunct="0">
              <a:spcBef>
                <a:spcPct val="50000"/>
              </a:spcBef>
              <a:spcAft>
                <a:spcPct val="0"/>
              </a:spcAft>
            </a:pPr>
            <a:r>
              <a:rPr lang="en-US" sz="3200" b="1" smtClean="0">
                <a:solidFill>
                  <a:srgbClr val="FFFF00"/>
                </a:solidFill>
              </a:rPr>
              <a:t>Privet Hedge</a:t>
            </a:r>
          </a:p>
          <a:p>
            <a:pPr eaLnBrk="0" fontAlgn="base" hangingPunct="0">
              <a:spcBef>
                <a:spcPct val="50000"/>
              </a:spcBef>
              <a:spcAft>
                <a:spcPct val="0"/>
              </a:spcAft>
            </a:pPr>
            <a:r>
              <a:rPr lang="en-US" sz="3200" b="1" smtClean="0">
                <a:solidFill>
                  <a:srgbClr val="FFFF00"/>
                </a:solidFill>
              </a:rPr>
              <a:t>Tung Oil</a:t>
            </a:r>
            <a:endParaRPr lang="en-US" sz="2800" smtClean="0">
              <a:solidFill>
                <a:srgbClr val="000000"/>
              </a:solidFill>
            </a:endParaRPr>
          </a:p>
        </p:txBody>
      </p:sp>
    </p:spTree>
    <p:extLst>
      <p:ext uri="{BB962C8B-B14F-4D97-AF65-F5344CB8AC3E}">
        <p14:creationId xmlns:p14="http://schemas.microsoft.com/office/powerpoint/2010/main" val="16963112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SE LA protected areas ncm 10Dec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144000" cy="6810375"/>
          </a:xfrm>
          <a:prstGeom prst="rect">
            <a:avLst/>
          </a:prstGeom>
          <a:noFill/>
          <a:extLst>
            <a:ext uri="{909E8E84-426E-40DD-AFC4-6F175D3DCCD1}">
              <a14:hiddenFill xmlns:a14="http://schemas.microsoft.com/office/drawing/2010/main">
                <a:solidFill>
                  <a:srgbClr val="FFFFFF"/>
                </a:solidFill>
              </a14:hiddenFill>
            </a:ext>
          </a:extLst>
        </p:spPr>
      </p:pic>
      <p:sp>
        <p:nvSpPr>
          <p:cNvPr id="259075" name="Text Box 3"/>
          <p:cNvSpPr txBox="1">
            <a:spLocks noChangeArrowheads="1"/>
          </p:cNvSpPr>
          <p:nvPr/>
        </p:nvSpPr>
        <p:spPr bwMode="auto">
          <a:xfrm>
            <a:off x="4038600" y="1143000"/>
            <a:ext cx="167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mtClean="0">
                <a:solidFill>
                  <a:srgbClr val="006666"/>
                </a:solidFill>
                <a:latin typeface="Arial" charset="0"/>
              </a:rPr>
              <a:t>Sandy Hollow WMA</a:t>
            </a:r>
          </a:p>
        </p:txBody>
      </p:sp>
      <p:sp>
        <p:nvSpPr>
          <p:cNvPr id="259076" name="Text Box 4"/>
          <p:cNvSpPr txBox="1">
            <a:spLocks noChangeArrowheads="1"/>
          </p:cNvSpPr>
          <p:nvPr/>
        </p:nvSpPr>
        <p:spPr bwMode="auto">
          <a:xfrm>
            <a:off x="1752600" y="365760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mtClean="0">
                <a:solidFill>
                  <a:srgbClr val="000000"/>
                </a:solidFill>
                <a:latin typeface="Arial" charset="0"/>
              </a:rPr>
              <a:t>Hammond</a:t>
            </a:r>
          </a:p>
        </p:txBody>
      </p:sp>
      <p:sp>
        <p:nvSpPr>
          <p:cNvPr id="259077" name="Text Box 5"/>
          <p:cNvSpPr txBox="1">
            <a:spLocks noChangeArrowheads="1"/>
          </p:cNvSpPr>
          <p:nvPr/>
        </p:nvSpPr>
        <p:spPr bwMode="auto">
          <a:xfrm>
            <a:off x="5715000" y="6172200"/>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mtClean="0">
                <a:solidFill>
                  <a:srgbClr val="003366"/>
                </a:solidFill>
                <a:latin typeface="Arial" charset="0"/>
              </a:rPr>
              <a:t>Big Branch Rfg.</a:t>
            </a:r>
          </a:p>
        </p:txBody>
      </p:sp>
      <p:sp>
        <p:nvSpPr>
          <p:cNvPr id="259078" name="Text Box 6"/>
          <p:cNvSpPr txBox="1">
            <a:spLocks noChangeArrowheads="1"/>
          </p:cNvSpPr>
          <p:nvPr/>
        </p:nvSpPr>
        <p:spPr bwMode="auto">
          <a:xfrm>
            <a:off x="3276600" y="27432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mtClean="0">
                <a:solidFill>
                  <a:srgbClr val="FF3300"/>
                </a:solidFill>
                <a:latin typeface="Arial" charset="0"/>
              </a:rPr>
              <a:t>O</a:t>
            </a:r>
          </a:p>
        </p:txBody>
      </p:sp>
      <p:sp>
        <p:nvSpPr>
          <p:cNvPr id="259079" name="Text Box 7"/>
          <p:cNvSpPr txBox="1">
            <a:spLocks noChangeArrowheads="1"/>
          </p:cNvSpPr>
          <p:nvPr/>
        </p:nvSpPr>
        <p:spPr bwMode="auto">
          <a:xfrm>
            <a:off x="3505200" y="2743200"/>
            <a:ext cx="1524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400" b="1" smtClean="0">
                <a:solidFill>
                  <a:srgbClr val="003366"/>
                </a:solidFill>
                <a:latin typeface="Arial" charset="0"/>
              </a:rPr>
              <a:t>Girl Scout Camp</a:t>
            </a:r>
          </a:p>
        </p:txBody>
      </p:sp>
      <p:sp>
        <p:nvSpPr>
          <p:cNvPr id="259080" name="Text Box 8"/>
          <p:cNvSpPr txBox="1">
            <a:spLocks noChangeArrowheads="1"/>
          </p:cNvSpPr>
          <p:nvPr/>
        </p:nvSpPr>
        <p:spPr bwMode="auto">
          <a:xfrm>
            <a:off x="4648200" y="3657600"/>
            <a:ext cx="190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600" b="1" smtClean="0">
                <a:solidFill>
                  <a:srgbClr val="000066"/>
                </a:solidFill>
                <a:latin typeface="Arial" charset="0"/>
              </a:rPr>
              <a:t>Lake Ramsay</a:t>
            </a:r>
          </a:p>
        </p:txBody>
      </p:sp>
      <p:sp>
        <p:nvSpPr>
          <p:cNvPr id="259081" name="Text Box 9"/>
          <p:cNvSpPr txBox="1">
            <a:spLocks noChangeArrowheads="1"/>
          </p:cNvSpPr>
          <p:nvPr/>
        </p:nvSpPr>
        <p:spPr bwMode="auto">
          <a:xfrm>
            <a:off x="6400800" y="3810000"/>
            <a:ext cx="60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200" b="1" smtClean="0">
                <a:solidFill>
                  <a:srgbClr val="006666"/>
                </a:solidFill>
                <a:latin typeface="Arial" charset="0"/>
              </a:rPr>
              <a:t>Abita</a:t>
            </a:r>
          </a:p>
        </p:txBody>
      </p:sp>
      <p:sp>
        <p:nvSpPr>
          <p:cNvPr id="259082" name="Text Box 10"/>
          <p:cNvSpPr txBox="1">
            <a:spLocks noChangeArrowheads="1"/>
          </p:cNvSpPr>
          <p:nvPr/>
        </p:nvSpPr>
        <p:spPr bwMode="auto">
          <a:xfrm>
            <a:off x="3581400" y="304800"/>
            <a:ext cx="449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smtClean="0">
                <a:solidFill>
                  <a:srgbClr val="000000"/>
                </a:solidFill>
                <a:latin typeface="Arial" charset="0"/>
              </a:rPr>
              <a:t>IMPORTANT LONGLEAF PINE PROTECTED AREAS</a:t>
            </a:r>
          </a:p>
        </p:txBody>
      </p:sp>
      <p:sp>
        <p:nvSpPr>
          <p:cNvPr id="259083" name="Text Box 11"/>
          <p:cNvSpPr txBox="1">
            <a:spLocks noChangeArrowheads="1"/>
          </p:cNvSpPr>
          <p:nvPr/>
        </p:nvSpPr>
        <p:spPr bwMode="auto">
          <a:xfrm>
            <a:off x="6477000" y="1066800"/>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1600" b="1" smtClean="0">
                <a:solidFill>
                  <a:srgbClr val="000099"/>
                </a:solidFill>
                <a:latin typeface="Arial" charset="0"/>
              </a:rPr>
              <a:t>LSU Camp</a:t>
            </a:r>
          </a:p>
        </p:txBody>
      </p:sp>
    </p:spTree>
    <p:extLst>
      <p:ext uri="{BB962C8B-B14F-4D97-AF65-F5344CB8AC3E}">
        <p14:creationId xmlns:p14="http://schemas.microsoft.com/office/powerpoint/2010/main" val="29330948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LL virgin st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8" y="-5943600"/>
            <a:ext cx="9748838" cy="135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1426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5410200" y="2286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endParaRPr lang="en-US" sz="1800" smtClean="0">
              <a:solidFill>
                <a:srgbClr val="000000"/>
              </a:solidFill>
              <a:latin typeface="Arial" charset="0"/>
            </a:endParaRPr>
          </a:p>
        </p:txBody>
      </p:sp>
      <p:sp>
        <p:nvSpPr>
          <p:cNvPr id="47107" name="Text Box 3"/>
          <p:cNvSpPr txBox="1">
            <a:spLocks noChangeArrowheads="1"/>
          </p:cNvSpPr>
          <p:nvPr/>
        </p:nvSpPr>
        <p:spPr bwMode="auto">
          <a:xfrm flipH="1" flipV="1">
            <a:off x="7870825" y="-3248025"/>
            <a:ext cx="18415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r>
              <a:rPr lang="en-US" sz="1800" b="1" smtClean="0">
                <a:solidFill>
                  <a:srgbClr val="FFFF00"/>
                </a:solidFill>
                <a:latin typeface="Arial" charset="0"/>
              </a:rPr>
              <a:t>CHOCTAW INDIAN</a:t>
            </a:r>
          </a:p>
        </p:txBody>
      </p:sp>
      <p:pic>
        <p:nvPicPr>
          <p:cNvPr id="47108" name="Picture 4" descr="Historic LL logging scene cart-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2200"/>
            <a:ext cx="8850313" cy="922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16101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Turpentining in 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10820400" cy="688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2563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SCF0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14400"/>
            <a:ext cx="10744200" cy="805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p:cNvSpPr txBox="1">
            <a:spLocks noChangeArrowheads="1"/>
          </p:cNvSpPr>
          <p:nvPr/>
        </p:nvSpPr>
        <p:spPr bwMode="auto">
          <a:xfrm>
            <a:off x="609600" y="609600"/>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b="1" i="1" smtClean="0">
                <a:solidFill>
                  <a:srgbClr val="FFFF00"/>
                </a:solidFill>
              </a:rPr>
              <a:t>Early Logging of Longleaf Pine in Louisiana</a:t>
            </a:r>
          </a:p>
        </p:txBody>
      </p:sp>
      <p:sp>
        <p:nvSpPr>
          <p:cNvPr id="36868" name="TextBox 3"/>
          <p:cNvSpPr txBox="1">
            <a:spLocks noChangeArrowheads="1"/>
          </p:cNvSpPr>
          <p:nvPr/>
        </p:nvSpPr>
        <p:spPr bwMode="auto">
          <a:xfrm>
            <a:off x="533400" y="1600200"/>
            <a:ext cx="6629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FFFF00"/>
                </a:solidFill>
              </a:rPr>
              <a:t>* </a:t>
            </a:r>
            <a:r>
              <a:rPr lang="en-US" i="1" smtClean="0">
                <a:solidFill>
                  <a:srgbClr val="FFFF00"/>
                </a:solidFill>
              </a:rPr>
              <a:t>Began slowly in the late 1700’s</a:t>
            </a:r>
          </a:p>
          <a:p>
            <a:pPr eaLnBrk="0" fontAlgn="base" hangingPunct="0">
              <a:spcBef>
                <a:spcPct val="0"/>
              </a:spcBef>
              <a:spcAft>
                <a:spcPct val="0"/>
              </a:spcAft>
            </a:pPr>
            <a:r>
              <a:rPr lang="en-US" i="1" smtClean="0">
                <a:solidFill>
                  <a:srgbClr val="FFFF00"/>
                </a:solidFill>
              </a:rPr>
              <a:t>* Early logging restricted to areas near streams</a:t>
            </a:r>
          </a:p>
          <a:p>
            <a:pPr eaLnBrk="0" fontAlgn="base" hangingPunct="0">
              <a:spcBef>
                <a:spcPct val="0"/>
              </a:spcBef>
              <a:spcAft>
                <a:spcPct val="0"/>
              </a:spcAft>
            </a:pPr>
            <a:r>
              <a:rPr lang="en-US" i="1" smtClean="0">
                <a:solidFill>
                  <a:srgbClr val="FFFF00"/>
                </a:solidFill>
              </a:rPr>
              <a:t>* Logs taken by oxen and wagons to nearby mills, or rafted along streams to mills downstream</a:t>
            </a:r>
          </a:p>
        </p:txBody>
      </p:sp>
    </p:spTree>
    <p:extLst>
      <p:ext uri="{BB962C8B-B14F-4D97-AF65-F5344CB8AC3E}">
        <p14:creationId xmlns:p14="http://schemas.microsoft.com/office/powerpoint/2010/main" val="6417849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SCF0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p:cNvSpPr txBox="1">
            <a:spLocks noChangeArrowheads="1"/>
          </p:cNvSpPr>
          <p:nvPr/>
        </p:nvSpPr>
        <p:spPr bwMode="auto">
          <a:xfrm>
            <a:off x="3048000" y="533400"/>
            <a:ext cx="51054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mtClean="0">
                <a:solidFill>
                  <a:srgbClr val="FFFF00"/>
                </a:solidFill>
              </a:rPr>
              <a:t>Photo on exhibit at Old Varnado Store Museum, Franklinton, LA</a:t>
            </a:r>
          </a:p>
          <a:p>
            <a:pPr eaLnBrk="0" fontAlgn="base" hangingPunct="0">
              <a:spcBef>
                <a:spcPct val="50000"/>
              </a:spcBef>
              <a:spcAft>
                <a:spcPct val="0"/>
              </a:spcAft>
            </a:pPr>
            <a:endParaRPr lang="en-US" smtClean="0">
              <a:solidFill>
                <a:srgbClr val="000000"/>
              </a:solidFill>
            </a:endParaRPr>
          </a:p>
        </p:txBody>
      </p:sp>
    </p:spTree>
    <p:extLst>
      <p:ext uri="{BB962C8B-B14F-4D97-AF65-F5344CB8AC3E}">
        <p14:creationId xmlns:p14="http://schemas.microsoft.com/office/powerpoint/2010/main" val="629005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30722" name="Picture 2" descr="Great Southern 1 fr BR Nov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404813"/>
            <a:ext cx="5715000" cy="766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3048000" y="63246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b="1" smtClean="0">
                <a:solidFill>
                  <a:srgbClr val="FFFF00"/>
                </a:solidFill>
              </a:rPr>
              <a:t>Beginning in late 1700’s</a:t>
            </a:r>
          </a:p>
        </p:txBody>
      </p:sp>
      <p:sp>
        <p:nvSpPr>
          <p:cNvPr id="2" name="TextBox 1"/>
          <p:cNvSpPr txBox="1"/>
          <p:nvPr/>
        </p:nvSpPr>
        <p:spPr>
          <a:xfrm>
            <a:off x="3352800" y="381000"/>
            <a:ext cx="3352800" cy="523220"/>
          </a:xfrm>
          <a:prstGeom prst="rect">
            <a:avLst/>
          </a:prstGeom>
          <a:noFill/>
        </p:spPr>
        <p:txBody>
          <a:bodyPr wrap="square" rtlCol="0">
            <a:spAutoFit/>
          </a:bodyPr>
          <a:lstStyle/>
          <a:p>
            <a:r>
              <a:rPr lang="en-US" sz="2800" b="1" i="1" dirty="0" smtClean="0">
                <a:solidFill>
                  <a:srgbClr val="FFFF00"/>
                </a:solidFill>
                <a:effectLst>
                  <a:outerShdw blurRad="38100" dist="38100" dir="2700000" algn="tl">
                    <a:srgbClr val="000000">
                      <a:alpha val="43137"/>
                    </a:srgbClr>
                  </a:outerShdw>
                </a:effectLst>
              </a:rPr>
              <a:t>What Happened?</a:t>
            </a:r>
            <a:endParaRPr lang="en-US" sz="2800" b="1"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598975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descr="DSCF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4780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88771" name="Text Box 3"/>
          <p:cNvSpPr txBox="1">
            <a:spLocks noChangeArrowheads="1"/>
          </p:cNvSpPr>
          <p:nvPr/>
        </p:nvSpPr>
        <p:spPr bwMode="auto">
          <a:xfrm>
            <a:off x="2133600" y="914400"/>
            <a:ext cx="76200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FF00"/>
                </a:solidFill>
              </a:rPr>
              <a:t>Photo on exhibit at Old Varnado Store Museum, Franklinton, LA</a:t>
            </a:r>
          </a:p>
          <a:p>
            <a:pPr>
              <a:spcBef>
                <a:spcPct val="50000"/>
              </a:spcBef>
            </a:pPr>
            <a:endParaRPr lang="en-US"/>
          </a:p>
        </p:txBody>
      </p:sp>
    </p:spTree>
    <p:extLst>
      <p:ext uri="{BB962C8B-B14F-4D97-AF65-F5344CB8AC3E}">
        <p14:creationId xmlns:p14="http://schemas.microsoft.com/office/powerpoint/2010/main" val="19437718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5410200" y="2286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endParaRPr lang="en-US" sz="1800" smtClean="0">
              <a:solidFill>
                <a:srgbClr val="000000"/>
              </a:solidFill>
              <a:latin typeface="Arial" charset="0"/>
            </a:endParaRPr>
          </a:p>
        </p:txBody>
      </p:sp>
      <p:sp>
        <p:nvSpPr>
          <p:cNvPr id="51203" name="Text Box 3"/>
          <p:cNvSpPr txBox="1">
            <a:spLocks noChangeArrowheads="1"/>
          </p:cNvSpPr>
          <p:nvPr/>
        </p:nvSpPr>
        <p:spPr bwMode="auto">
          <a:xfrm flipH="1" flipV="1">
            <a:off x="7870825" y="-3248025"/>
            <a:ext cx="18415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r>
              <a:rPr lang="en-US" sz="1800" b="1" smtClean="0">
                <a:solidFill>
                  <a:srgbClr val="FFFF00"/>
                </a:solidFill>
                <a:latin typeface="Arial" charset="0"/>
              </a:rPr>
              <a:t>CHOCTAW INDIAN</a:t>
            </a:r>
          </a:p>
        </p:txBody>
      </p:sp>
      <p:pic>
        <p:nvPicPr>
          <p:cNvPr id="51204" name="Picture 4" descr="Old pic LLP ETX crossload-m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829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3319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5410200" y="2286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endParaRPr lang="en-US" sz="1800" smtClean="0">
              <a:solidFill>
                <a:srgbClr val="000000"/>
              </a:solidFill>
              <a:latin typeface="Arial" charset="0"/>
            </a:endParaRPr>
          </a:p>
        </p:txBody>
      </p:sp>
      <p:pic>
        <p:nvPicPr>
          <p:cNvPr id="54276" name="Picture 4" descr="Old pic log train ETX ca 19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144780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86589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5410200" y="2286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endParaRPr lang="en-US" sz="1800" smtClean="0">
              <a:solidFill>
                <a:srgbClr val="000000"/>
              </a:solidFill>
              <a:latin typeface="Arial" charset="0"/>
            </a:endParaRPr>
          </a:p>
        </p:txBody>
      </p:sp>
      <p:sp>
        <p:nvSpPr>
          <p:cNvPr id="56323" name="Text Box 3"/>
          <p:cNvSpPr txBox="1">
            <a:spLocks noChangeArrowheads="1"/>
          </p:cNvSpPr>
          <p:nvPr/>
        </p:nvSpPr>
        <p:spPr bwMode="auto">
          <a:xfrm flipH="1" flipV="1">
            <a:off x="7870825" y="-3248025"/>
            <a:ext cx="18415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r>
              <a:rPr lang="en-US" sz="1800" b="1" smtClean="0">
                <a:solidFill>
                  <a:srgbClr val="FFFF00"/>
                </a:solidFill>
                <a:latin typeface="Arial" charset="0"/>
              </a:rPr>
              <a:t>CHOCTAW INDIAN</a:t>
            </a:r>
          </a:p>
        </p:txBody>
      </p:sp>
      <p:pic>
        <p:nvPicPr>
          <p:cNvPr id="56324" name="Picture 4" descr="Historic LL scene milltown family house-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8101013" cy="960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6749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DSCF0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3067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ext Box 2"/>
          <p:cNvSpPr txBox="1">
            <a:spLocks noChangeArrowheads="1"/>
          </p:cNvSpPr>
          <p:nvPr/>
        </p:nvSpPr>
        <p:spPr bwMode="auto">
          <a:xfrm>
            <a:off x="5410200" y="2286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mtClean="0">
              <a:solidFill>
                <a:srgbClr val="000000"/>
              </a:solidFill>
              <a:latin typeface="Arial" charset="0"/>
            </a:endParaRPr>
          </a:p>
        </p:txBody>
      </p:sp>
      <p:sp>
        <p:nvSpPr>
          <p:cNvPr id="261123" name="Text Box 3"/>
          <p:cNvSpPr txBox="1">
            <a:spLocks noChangeArrowheads="1"/>
          </p:cNvSpPr>
          <p:nvPr/>
        </p:nvSpPr>
        <p:spPr bwMode="auto">
          <a:xfrm flipH="1" flipV="1">
            <a:off x="7870825" y="-3248025"/>
            <a:ext cx="18415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smtClean="0">
                <a:solidFill>
                  <a:srgbClr val="FFFF00"/>
                </a:solidFill>
                <a:latin typeface="Arial" charset="0"/>
              </a:rPr>
              <a:t>CHOCTAW INDIAN</a:t>
            </a:r>
          </a:p>
        </p:txBody>
      </p:sp>
      <p:sp>
        <p:nvSpPr>
          <p:cNvPr id="261124" name="Text Box 4"/>
          <p:cNvSpPr txBox="1">
            <a:spLocks noChangeArrowheads="1"/>
          </p:cNvSpPr>
          <p:nvPr/>
        </p:nvSpPr>
        <p:spPr bwMode="auto">
          <a:xfrm>
            <a:off x="609600" y="533400"/>
            <a:ext cx="777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mtClean="0">
              <a:solidFill>
                <a:srgbClr val="000000"/>
              </a:solidFill>
              <a:latin typeface="Arial" charset="0"/>
            </a:endParaRPr>
          </a:p>
        </p:txBody>
      </p:sp>
      <p:pic>
        <p:nvPicPr>
          <p:cNvPr id="261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9372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2800" y="5791200"/>
            <a:ext cx="4518025" cy="861774"/>
          </a:xfrm>
          <a:prstGeom prst="rect">
            <a:avLst/>
          </a:prstGeom>
          <a:noFill/>
        </p:spPr>
        <p:txBody>
          <a:bodyPr wrap="square" rtlCol="0">
            <a:spAutoFit/>
          </a:bodyPr>
          <a:lstStyle/>
          <a:p>
            <a:r>
              <a:rPr lang="en-US" sz="3200" b="1" dirty="0">
                <a:solidFill>
                  <a:srgbClr val="FEF800"/>
                </a:solidFill>
              </a:rPr>
              <a:t>Into these Forests ….</a:t>
            </a:r>
          </a:p>
          <a:p>
            <a:endParaRPr lang="en-US" dirty="0"/>
          </a:p>
        </p:txBody>
      </p:sp>
    </p:spTree>
    <p:extLst>
      <p:ext uri="{BB962C8B-B14F-4D97-AF65-F5344CB8AC3E}">
        <p14:creationId xmlns:p14="http://schemas.microsoft.com/office/powerpoint/2010/main" val="1181043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In the early twentieth century, naval stores became  big business. This 1936 photo shows how sap  was extracted from longleaf p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77813"/>
            <a:ext cx="7162800" cy="713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12956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Oxen pulling LL lo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
            <a:ext cx="101346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3"/>
          <p:cNvSpPr txBox="1">
            <a:spLocks noChangeArrowheads="1"/>
          </p:cNvSpPr>
          <p:nvPr/>
        </p:nvSpPr>
        <p:spPr bwMode="auto">
          <a:xfrm>
            <a:off x="2209800" y="5334000"/>
            <a:ext cx="4724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b="1" smtClean="0">
                <a:solidFill>
                  <a:srgbClr val="FFFF00"/>
                </a:solidFill>
              </a:rPr>
              <a:t>Early transport to streams by oxen &amp; mules</a:t>
            </a:r>
          </a:p>
        </p:txBody>
      </p:sp>
    </p:spTree>
    <p:extLst>
      <p:ext uri="{BB962C8B-B14F-4D97-AF65-F5344CB8AC3E}">
        <p14:creationId xmlns:p14="http://schemas.microsoft.com/office/powerpoint/2010/main" val="2737189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4294967295"/>
          </p:nvPr>
        </p:nvSpPr>
        <p:spPr>
          <a:xfrm>
            <a:off x="0" y="1981200"/>
            <a:ext cx="7772400" cy="4114800"/>
          </a:xfrm>
        </p:spPr>
        <p:txBody>
          <a:bodyPr/>
          <a:lstStyle/>
          <a:p>
            <a:pPr>
              <a:buFontTx/>
              <a:buNone/>
            </a:pPr>
            <a:r>
              <a:rPr lang="en-US" smtClean="0"/>
              <a:t> </a:t>
            </a:r>
          </a:p>
        </p:txBody>
      </p:sp>
      <p:pic>
        <p:nvPicPr>
          <p:cNvPr id="7171" name="Picture 3" descr="oldlongleaf"/>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8" name="Text Box 4"/>
          <p:cNvSpPr txBox="1">
            <a:spLocks noChangeArrowheads="1"/>
          </p:cNvSpPr>
          <p:nvPr/>
        </p:nvSpPr>
        <p:spPr bwMode="auto">
          <a:xfrm>
            <a:off x="914400" y="152400"/>
            <a:ext cx="5867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defRPr/>
            </a:pPr>
            <a:r>
              <a:rPr lang="en-US" sz="3600" b="1" dirty="0">
                <a:solidFill>
                  <a:srgbClr val="FFFF00"/>
                </a:solidFill>
                <a:effectLst>
                  <a:outerShdw blurRad="38100" dist="38100" dir="2700000" algn="tl">
                    <a:srgbClr val="C0C0C0"/>
                  </a:outerShdw>
                </a:effectLst>
              </a:rPr>
              <a:t>Virgin Longleaf Pine</a:t>
            </a:r>
          </a:p>
          <a:p>
            <a:pPr eaLnBrk="0" fontAlgn="base" hangingPunct="0">
              <a:spcBef>
                <a:spcPct val="50000"/>
              </a:spcBef>
              <a:spcAft>
                <a:spcPct val="0"/>
              </a:spcAft>
              <a:defRPr/>
            </a:pPr>
            <a:endParaRPr lang="en-US" sz="3600" b="1" dirty="0">
              <a:solidFill>
                <a:srgbClr val="FFFF00"/>
              </a:solidFill>
              <a:effectLst>
                <a:outerShdw blurRad="38100" dist="38100" dir="2700000" algn="tl">
                  <a:srgbClr val="C0C0C0"/>
                </a:outerShdw>
              </a:effectLst>
            </a:endParaRPr>
          </a:p>
        </p:txBody>
      </p:sp>
      <p:sp>
        <p:nvSpPr>
          <p:cNvPr id="7173" name="Text Box 5"/>
          <p:cNvSpPr txBox="1">
            <a:spLocks noChangeArrowheads="1"/>
          </p:cNvSpPr>
          <p:nvPr/>
        </p:nvSpPr>
        <p:spPr bwMode="auto">
          <a:xfrm>
            <a:off x="1905000" y="1295400"/>
            <a:ext cx="69342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buFontTx/>
              <a:buChar char="-"/>
            </a:pPr>
            <a:r>
              <a:rPr lang="en-US" sz="2800" b="1" dirty="0" smtClean="0">
                <a:solidFill>
                  <a:srgbClr val="FFFF00"/>
                </a:solidFill>
              </a:rPr>
              <a:t>Essentially pure longleaf pine; scattered hardwoods (e.g., post oak, blackjack oak)</a:t>
            </a:r>
          </a:p>
          <a:p>
            <a:pPr eaLnBrk="0" fontAlgn="base" hangingPunct="0">
              <a:spcBef>
                <a:spcPct val="50000"/>
              </a:spcBef>
              <a:spcAft>
                <a:spcPct val="0"/>
              </a:spcAft>
              <a:buFontTx/>
              <a:buChar char="-"/>
            </a:pPr>
            <a:r>
              <a:rPr lang="en-US" sz="2800" b="1" dirty="0" smtClean="0">
                <a:solidFill>
                  <a:srgbClr val="FFFF00"/>
                </a:solidFill>
              </a:rPr>
              <a:t>Stretched for mile after mile, broken only by hardwood-lined bluffs &amp; stream bottoms</a:t>
            </a:r>
          </a:p>
          <a:p>
            <a:pPr eaLnBrk="0" fontAlgn="base" hangingPunct="0">
              <a:spcBef>
                <a:spcPct val="50000"/>
              </a:spcBef>
              <a:spcAft>
                <a:spcPct val="0"/>
              </a:spcAft>
              <a:buFontTx/>
              <a:buChar char="-"/>
            </a:pPr>
            <a:r>
              <a:rPr lang="en-US" sz="2800" b="1" dirty="0" smtClean="0">
                <a:solidFill>
                  <a:srgbClr val="FFFF00"/>
                </a:solidFill>
              </a:rPr>
              <a:t>Much stand patchiness (dense to open) and age variation across stands</a:t>
            </a:r>
          </a:p>
          <a:p>
            <a:pPr eaLnBrk="0" fontAlgn="base" hangingPunct="0">
              <a:spcBef>
                <a:spcPct val="50000"/>
              </a:spcBef>
              <a:spcAft>
                <a:spcPct val="0"/>
              </a:spcAft>
              <a:buFontTx/>
              <a:buChar char="-"/>
            </a:pPr>
            <a:r>
              <a:rPr lang="en-US" sz="2800" b="1" dirty="0" smtClean="0">
                <a:solidFill>
                  <a:srgbClr val="FFFF00"/>
                </a:solidFill>
              </a:rPr>
              <a:t>Very diverse ground cover – grasses &amp; wildflowers </a:t>
            </a:r>
            <a:endParaRPr lang="en-US" sz="2800" b="1" dirty="0" smtClean="0">
              <a:solidFill>
                <a:srgbClr val="FFFF00"/>
              </a:solidFill>
            </a:endParaRPr>
          </a:p>
          <a:p>
            <a:pPr eaLnBrk="0" fontAlgn="base" hangingPunct="0">
              <a:spcBef>
                <a:spcPct val="50000"/>
              </a:spcBef>
              <a:spcAft>
                <a:spcPct val="0"/>
              </a:spcAft>
            </a:pPr>
            <a:r>
              <a:rPr lang="en-US" sz="2800" b="1" dirty="0" smtClean="0">
                <a:solidFill>
                  <a:srgbClr val="FFFF00"/>
                </a:solidFill>
              </a:rPr>
              <a:t>- Abundance of wild game (e.g., deer, bear)</a:t>
            </a:r>
            <a:endParaRPr lang="en-US" sz="2800" b="1" dirty="0" smtClean="0">
              <a:solidFill>
                <a:srgbClr val="FFFF00"/>
              </a:solidFill>
            </a:endParaRPr>
          </a:p>
        </p:txBody>
      </p:sp>
    </p:spTree>
    <p:extLst>
      <p:ext uri="{BB962C8B-B14F-4D97-AF65-F5344CB8AC3E}">
        <p14:creationId xmlns:p14="http://schemas.microsoft.com/office/powerpoint/2010/main" val="147356337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4294967295"/>
          </p:nvPr>
        </p:nvSpPr>
        <p:spPr>
          <a:xfrm>
            <a:off x="0" y="1981200"/>
            <a:ext cx="7772400" cy="4114800"/>
          </a:xfrm>
        </p:spPr>
        <p:txBody>
          <a:bodyPr/>
          <a:lstStyle/>
          <a:p>
            <a:pPr>
              <a:buFontTx/>
              <a:buNone/>
            </a:pPr>
            <a:r>
              <a:rPr lang="en-US" smtClean="0"/>
              <a:t> </a:t>
            </a:r>
          </a:p>
        </p:txBody>
      </p:sp>
      <p:pic>
        <p:nvPicPr>
          <p:cNvPr id="27651" name="Picture 3" descr="oldlonglea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258994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Piney poste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0" y="-5486400"/>
            <a:ext cx="9190038" cy="1234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19400" y="914400"/>
            <a:ext cx="5562600" cy="4431983"/>
          </a:xfrm>
          <a:prstGeom prst="rect">
            <a:avLst/>
          </a:prstGeom>
          <a:noFill/>
        </p:spPr>
        <p:txBody>
          <a:bodyPr wrap="square" rtlCol="0">
            <a:spAutoFit/>
          </a:bodyPr>
          <a:lstStyle/>
          <a:p>
            <a:r>
              <a:rPr lang="en-US" sz="2800" b="1" i="1" u="sng" dirty="0" smtClean="0">
                <a:solidFill>
                  <a:srgbClr val="FFFF00"/>
                </a:solidFill>
                <a:effectLst>
                  <a:outerShdw blurRad="38100" dist="38100" dir="2700000" algn="tl">
                    <a:srgbClr val="000000">
                      <a:alpha val="43137"/>
                    </a:srgbClr>
                  </a:outerShdw>
                </a:effectLst>
              </a:rPr>
              <a:t>Longleaf Trees in Virgin Forest</a:t>
            </a:r>
            <a:r>
              <a:rPr lang="en-US" sz="2800" b="1" i="1" dirty="0" smtClean="0">
                <a:solidFill>
                  <a:srgbClr val="FFFF00"/>
                </a:solidFill>
              </a:rPr>
              <a:t>:</a:t>
            </a:r>
          </a:p>
          <a:p>
            <a:pPr marL="914400" lvl="1" indent="-457200">
              <a:spcBef>
                <a:spcPts val="1200"/>
              </a:spcBef>
            </a:pPr>
            <a:r>
              <a:rPr lang="en-US" sz="2800" b="1" i="1" dirty="0" smtClean="0">
                <a:solidFill>
                  <a:srgbClr val="FFFF00"/>
                </a:solidFill>
              </a:rPr>
              <a:t>Up to </a:t>
            </a:r>
            <a:r>
              <a:rPr lang="en-US" sz="2800" b="1" i="1" dirty="0" smtClean="0">
                <a:solidFill>
                  <a:srgbClr val="FFFF00"/>
                </a:solidFill>
              </a:rPr>
              <a:t>~ 40 </a:t>
            </a:r>
            <a:r>
              <a:rPr lang="en-US" sz="2800" b="1" i="1" dirty="0" smtClean="0">
                <a:solidFill>
                  <a:srgbClr val="FFFF00"/>
                </a:solidFill>
              </a:rPr>
              <a:t>inches in diameter at breast height</a:t>
            </a:r>
          </a:p>
          <a:p>
            <a:pPr lvl="1">
              <a:spcBef>
                <a:spcPts val="1200"/>
              </a:spcBef>
            </a:pPr>
            <a:r>
              <a:rPr lang="en-US" sz="2800" b="1" i="1" dirty="0" smtClean="0">
                <a:solidFill>
                  <a:srgbClr val="FFFF00"/>
                </a:solidFill>
              </a:rPr>
              <a:t>Up </a:t>
            </a:r>
            <a:r>
              <a:rPr lang="en-US" sz="2800" b="1" i="1" dirty="0" smtClean="0">
                <a:solidFill>
                  <a:srgbClr val="FFFF00"/>
                </a:solidFill>
              </a:rPr>
              <a:t>to ~ 120 </a:t>
            </a:r>
            <a:r>
              <a:rPr lang="en-US" sz="2800" b="1" i="1" dirty="0" smtClean="0">
                <a:solidFill>
                  <a:srgbClr val="FFFF00"/>
                </a:solidFill>
              </a:rPr>
              <a:t>feet tall</a:t>
            </a:r>
          </a:p>
          <a:p>
            <a:pPr marL="914400" lvl="1" indent="-457200">
              <a:spcBef>
                <a:spcPts val="1200"/>
              </a:spcBef>
            </a:pPr>
            <a:r>
              <a:rPr lang="en-US" sz="2800" b="1" i="1" dirty="0" smtClean="0">
                <a:solidFill>
                  <a:srgbClr val="FFFF00"/>
                </a:solidFill>
              </a:rPr>
              <a:t>200 years common; A few &gt; 400 years old</a:t>
            </a:r>
          </a:p>
          <a:p>
            <a:pPr marL="914400" lvl="1" indent="-457200">
              <a:spcBef>
                <a:spcPts val="1200"/>
              </a:spcBef>
            </a:pPr>
            <a:r>
              <a:rPr lang="en-US" sz="2800" b="1" i="1" dirty="0" smtClean="0">
                <a:solidFill>
                  <a:srgbClr val="FFFF00"/>
                </a:solidFill>
              </a:rPr>
              <a:t>Over 30,000 Board Feet per acre not uncommon in this area</a:t>
            </a:r>
          </a:p>
          <a:p>
            <a:pPr lvl="1"/>
            <a:endParaRPr lang="en-US" dirty="0"/>
          </a:p>
        </p:txBody>
      </p:sp>
    </p:spTree>
    <p:extLst>
      <p:ext uri="{BB962C8B-B14F-4D97-AF65-F5344CB8AC3E}">
        <p14:creationId xmlns:p14="http://schemas.microsoft.com/office/powerpoint/2010/main" val="1238989359"/>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1883</TotalTime>
  <Words>1158</Words>
  <Application>Microsoft Office PowerPoint</Application>
  <PresentationFormat>On-screen Show (4:3)</PresentationFormat>
  <Paragraphs>193</Paragraphs>
  <Slides>67</Slides>
  <Notes>2</Notes>
  <HiddenSlides>0</HiddenSlides>
  <MMClips>0</MMClips>
  <ScaleCrop>false</ScaleCrop>
  <HeadingPairs>
    <vt:vector size="4" baseType="variant">
      <vt:variant>
        <vt:lpstr>Theme</vt:lpstr>
      </vt:variant>
      <vt:variant>
        <vt:i4>14</vt:i4>
      </vt:variant>
      <vt:variant>
        <vt:lpstr>Slide Titles</vt:lpstr>
      </vt:variant>
      <vt:variant>
        <vt:i4>67</vt:i4>
      </vt:variant>
    </vt:vector>
  </HeadingPairs>
  <TitlesOfParts>
    <vt:vector size="81" baseType="lpstr">
      <vt:lpstr>Blank Presentation</vt:lpstr>
      <vt:lpstr>2_Blank Presentation</vt:lpstr>
      <vt:lpstr>4_Blank Presentation</vt:lpstr>
      <vt:lpstr>5_Blank Presentation</vt:lpstr>
      <vt:lpstr>6_Blank Presentation</vt:lpstr>
      <vt:lpstr>1_Default Design</vt:lpstr>
      <vt:lpstr>7_Blank Presentation</vt:lpstr>
      <vt:lpstr>8_Blank Presentation</vt:lpstr>
      <vt:lpstr>10_Blank Presentation</vt:lpstr>
      <vt:lpstr>5_Default Design</vt:lpstr>
      <vt:lpstr>3_Blank Presentation</vt:lpstr>
      <vt:lpstr>1_Blank Presentation</vt:lpstr>
      <vt:lpstr>4_Office Theme</vt:lpstr>
      <vt:lpstr>4_Default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Overgrown Former Longleaf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Prevailing Current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Nature Conservancy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Latimore Smith</dc:creator>
  <cp:lastModifiedBy>Latimore Smith</cp:lastModifiedBy>
  <cp:revision>54</cp:revision>
  <dcterms:created xsi:type="dcterms:W3CDTF">2012-05-20T18:26:05Z</dcterms:created>
  <dcterms:modified xsi:type="dcterms:W3CDTF">2012-05-24T03:24:55Z</dcterms:modified>
</cp:coreProperties>
</file>