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4"/>
  </p:notesMasterIdLst>
  <p:handoutMasterIdLst>
    <p:handoutMasterId r:id="rId35"/>
  </p:handoutMasterIdLst>
  <p:sldIdLst>
    <p:sldId id="379" r:id="rId2"/>
    <p:sldId id="458" r:id="rId3"/>
    <p:sldId id="428" r:id="rId4"/>
    <p:sldId id="469" r:id="rId5"/>
    <p:sldId id="592" r:id="rId6"/>
    <p:sldId id="429" r:id="rId7"/>
    <p:sldId id="472" r:id="rId8"/>
    <p:sldId id="466" r:id="rId9"/>
    <p:sldId id="467" r:id="rId10"/>
    <p:sldId id="468" r:id="rId11"/>
    <p:sldId id="494" r:id="rId12"/>
    <p:sldId id="495" r:id="rId13"/>
    <p:sldId id="590" r:id="rId14"/>
    <p:sldId id="591" r:id="rId15"/>
    <p:sldId id="593" r:id="rId16"/>
    <p:sldId id="483" r:id="rId17"/>
    <p:sldId id="594" r:id="rId18"/>
    <p:sldId id="485" r:id="rId19"/>
    <p:sldId id="484" r:id="rId20"/>
    <p:sldId id="371" r:id="rId21"/>
    <p:sldId id="372" r:id="rId22"/>
    <p:sldId id="553" r:id="rId23"/>
    <p:sldId id="558" r:id="rId24"/>
    <p:sldId id="559" r:id="rId25"/>
    <p:sldId id="560" r:id="rId26"/>
    <p:sldId id="561" r:id="rId27"/>
    <p:sldId id="562" r:id="rId28"/>
    <p:sldId id="565" r:id="rId29"/>
    <p:sldId id="566" r:id="rId30"/>
    <p:sldId id="567" r:id="rId31"/>
    <p:sldId id="580" r:id="rId32"/>
    <p:sldId id="448" r:id="rId33"/>
  </p:sldIdLst>
  <p:sldSz cx="9144000" cy="6858000" type="screen4x3"/>
  <p:notesSz cx="7023100" cy="9309100"/>
  <p:custDataLst>
    <p:tags r:id="rId36"/>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4" autoAdjust="0"/>
    <p:restoredTop sz="84460" autoAdjust="0"/>
  </p:normalViewPr>
  <p:slideViewPr>
    <p:cSldViewPr>
      <p:cViewPr>
        <p:scale>
          <a:sx n="75" d="100"/>
          <a:sy n="75" d="100"/>
        </p:scale>
        <p:origin x="-1914" y="-13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0" d="100"/>
        <a:sy n="60" d="100"/>
      </p:scale>
      <p:origin x="0" y="0"/>
    </p:cViewPr>
  </p:sorterViewPr>
  <p:notesViewPr>
    <p:cSldViewPr>
      <p:cViewPr>
        <p:scale>
          <a:sx n="100" d="100"/>
          <a:sy n="100" d="100"/>
        </p:scale>
        <p:origin x="-888" y="235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2" y="0"/>
            <a:ext cx="3043979" cy="465774"/>
          </a:xfrm>
          <a:prstGeom prst="rect">
            <a:avLst/>
          </a:prstGeom>
          <a:noFill/>
          <a:ln w="9525">
            <a:noFill/>
            <a:miter lim="800000"/>
            <a:headEnd/>
            <a:tailEnd/>
          </a:ln>
          <a:effectLst/>
        </p:spPr>
        <p:txBody>
          <a:bodyPr vert="horz" wrap="square" lIns="91581" tIns="45791" rIns="91581" bIns="45791" numCol="1" anchor="t" anchorCtr="0" compatLnSpc="1">
            <a:prstTxWarp prst="textNoShape">
              <a:avLst/>
            </a:prstTxWarp>
          </a:bodyPr>
          <a:lstStyle>
            <a:lvl1pPr eaLnBrk="0" hangingPunct="0">
              <a:defRPr sz="1200"/>
            </a:lvl1pPr>
          </a:lstStyle>
          <a:p>
            <a:pPr>
              <a:defRPr/>
            </a:pPr>
            <a:endParaRPr lang="en-US" dirty="0"/>
          </a:p>
        </p:txBody>
      </p:sp>
      <p:sp>
        <p:nvSpPr>
          <p:cNvPr id="95235" name="Rectangle 3"/>
          <p:cNvSpPr>
            <a:spLocks noGrp="1" noChangeArrowheads="1"/>
          </p:cNvSpPr>
          <p:nvPr>
            <p:ph type="dt" sz="quarter" idx="1"/>
          </p:nvPr>
        </p:nvSpPr>
        <p:spPr bwMode="auto">
          <a:xfrm>
            <a:off x="3977532" y="0"/>
            <a:ext cx="3043979" cy="465774"/>
          </a:xfrm>
          <a:prstGeom prst="rect">
            <a:avLst/>
          </a:prstGeom>
          <a:noFill/>
          <a:ln w="9525">
            <a:noFill/>
            <a:miter lim="800000"/>
            <a:headEnd/>
            <a:tailEnd/>
          </a:ln>
          <a:effectLst/>
        </p:spPr>
        <p:txBody>
          <a:bodyPr vert="horz" wrap="square" lIns="91581" tIns="45791" rIns="91581" bIns="45791" numCol="1" anchor="t" anchorCtr="0" compatLnSpc="1">
            <a:prstTxWarp prst="textNoShape">
              <a:avLst/>
            </a:prstTxWarp>
          </a:bodyPr>
          <a:lstStyle>
            <a:lvl1pPr algn="r" eaLnBrk="0" hangingPunct="0">
              <a:defRPr sz="1200"/>
            </a:lvl1pPr>
          </a:lstStyle>
          <a:p>
            <a:pPr>
              <a:defRPr/>
            </a:pPr>
            <a:fld id="{D387D50B-26BB-4BAE-AE1E-7C228E5D7F78}" type="datetimeFigureOut">
              <a:rPr lang="en-US"/>
              <a:pPr>
                <a:defRPr/>
              </a:pPr>
              <a:t>3/21/2013</a:t>
            </a:fld>
            <a:endParaRPr lang="en-US" dirty="0"/>
          </a:p>
        </p:txBody>
      </p:sp>
      <p:sp>
        <p:nvSpPr>
          <p:cNvPr id="95236" name="Rectangle 4"/>
          <p:cNvSpPr>
            <a:spLocks noGrp="1" noChangeArrowheads="1"/>
          </p:cNvSpPr>
          <p:nvPr>
            <p:ph type="ftr" sz="quarter" idx="2"/>
          </p:nvPr>
        </p:nvSpPr>
        <p:spPr bwMode="auto">
          <a:xfrm>
            <a:off x="2" y="8841737"/>
            <a:ext cx="3043979" cy="465774"/>
          </a:xfrm>
          <a:prstGeom prst="rect">
            <a:avLst/>
          </a:prstGeom>
          <a:noFill/>
          <a:ln w="9525">
            <a:noFill/>
            <a:miter lim="800000"/>
            <a:headEnd/>
            <a:tailEnd/>
          </a:ln>
          <a:effectLst/>
        </p:spPr>
        <p:txBody>
          <a:bodyPr vert="horz" wrap="square" lIns="91581" tIns="45791" rIns="91581" bIns="45791" numCol="1" anchor="b" anchorCtr="0" compatLnSpc="1">
            <a:prstTxWarp prst="textNoShape">
              <a:avLst/>
            </a:prstTxWarp>
          </a:bodyPr>
          <a:lstStyle>
            <a:lvl1pPr eaLnBrk="0" hangingPunct="0">
              <a:defRPr sz="1200"/>
            </a:lvl1pPr>
          </a:lstStyle>
          <a:p>
            <a:pPr>
              <a:defRPr/>
            </a:pPr>
            <a:endParaRPr lang="en-US" dirty="0"/>
          </a:p>
        </p:txBody>
      </p:sp>
      <p:sp>
        <p:nvSpPr>
          <p:cNvPr id="95237" name="Rectangle 5"/>
          <p:cNvSpPr>
            <a:spLocks noGrp="1" noChangeArrowheads="1"/>
          </p:cNvSpPr>
          <p:nvPr>
            <p:ph type="sldNum" sz="quarter" idx="3"/>
          </p:nvPr>
        </p:nvSpPr>
        <p:spPr bwMode="auto">
          <a:xfrm>
            <a:off x="3977532" y="8841737"/>
            <a:ext cx="3043979" cy="465774"/>
          </a:xfrm>
          <a:prstGeom prst="rect">
            <a:avLst/>
          </a:prstGeom>
          <a:noFill/>
          <a:ln w="9525">
            <a:noFill/>
            <a:miter lim="800000"/>
            <a:headEnd/>
            <a:tailEnd/>
          </a:ln>
          <a:effectLst/>
        </p:spPr>
        <p:txBody>
          <a:bodyPr vert="horz" wrap="square" lIns="91581" tIns="45791" rIns="91581" bIns="45791" numCol="1" anchor="b" anchorCtr="0" compatLnSpc="1">
            <a:prstTxWarp prst="textNoShape">
              <a:avLst/>
            </a:prstTxWarp>
          </a:bodyPr>
          <a:lstStyle>
            <a:lvl1pPr algn="r" eaLnBrk="0" hangingPunct="0">
              <a:defRPr sz="1200"/>
            </a:lvl1pPr>
          </a:lstStyle>
          <a:p>
            <a:pPr>
              <a:defRPr/>
            </a:pPr>
            <a:fld id="{13E20702-6778-45C7-9950-9164D5DAD220}" type="slidenum">
              <a:rPr lang="en-US"/>
              <a:pPr>
                <a:defRPr/>
              </a:pPr>
              <a:t>‹#›</a:t>
            </a:fld>
            <a:endParaRPr lang="en-US" dirty="0"/>
          </a:p>
        </p:txBody>
      </p:sp>
    </p:spTree>
    <p:extLst>
      <p:ext uri="{BB962C8B-B14F-4D97-AF65-F5344CB8AC3E}">
        <p14:creationId xmlns:p14="http://schemas.microsoft.com/office/powerpoint/2010/main" val="1181855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979" cy="465774"/>
          </a:xfrm>
          <a:prstGeom prst="rect">
            <a:avLst/>
          </a:prstGeom>
        </p:spPr>
        <p:txBody>
          <a:bodyPr vert="horz" lIns="93320" tIns="46661" rIns="93320" bIns="4666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7532" y="0"/>
            <a:ext cx="3043979" cy="465774"/>
          </a:xfrm>
          <a:prstGeom prst="rect">
            <a:avLst/>
          </a:prstGeom>
        </p:spPr>
        <p:txBody>
          <a:bodyPr vert="horz" lIns="93320" tIns="46661" rIns="93320" bIns="46661" rtlCol="0"/>
          <a:lstStyle>
            <a:lvl1pPr algn="r" fontAlgn="auto">
              <a:spcBef>
                <a:spcPts val="0"/>
              </a:spcBef>
              <a:spcAft>
                <a:spcPts val="0"/>
              </a:spcAft>
              <a:defRPr sz="1200">
                <a:latin typeface="+mn-lt"/>
                <a:cs typeface="+mn-cs"/>
              </a:defRPr>
            </a:lvl1pPr>
          </a:lstStyle>
          <a:p>
            <a:pPr>
              <a:defRPr/>
            </a:pPr>
            <a:fld id="{0B1DC559-788A-48DA-8DDA-18CB68E71407}" type="datetimeFigureOut">
              <a:rPr lang="en-US"/>
              <a:pPr>
                <a:defRPr/>
              </a:pPr>
              <a:t>3/21/2013</a:t>
            </a:fld>
            <a:endParaRPr lang="en-US" dirty="0"/>
          </a:p>
        </p:txBody>
      </p:sp>
      <p:sp>
        <p:nvSpPr>
          <p:cNvPr id="4" name="Slide Image Placeholder 3"/>
          <p:cNvSpPr>
            <a:spLocks noGrp="1" noRot="1" noChangeAspect="1"/>
          </p:cNvSpPr>
          <p:nvPr>
            <p:ph type="sldImg" idx="2"/>
          </p:nvPr>
        </p:nvSpPr>
        <p:spPr>
          <a:xfrm>
            <a:off x="1187450" y="700088"/>
            <a:ext cx="4649788" cy="3487737"/>
          </a:xfrm>
          <a:prstGeom prst="rect">
            <a:avLst/>
          </a:prstGeom>
          <a:noFill/>
          <a:ln w="12700">
            <a:solidFill>
              <a:prstClr val="black"/>
            </a:solidFill>
          </a:ln>
        </p:spPr>
        <p:txBody>
          <a:bodyPr vert="horz" lIns="93320" tIns="46661" rIns="93320" bIns="46661" rtlCol="0" anchor="ctr"/>
          <a:lstStyle/>
          <a:p>
            <a:pPr lvl="0"/>
            <a:endParaRPr lang="en-US" noProof="0" dirty="0" smtClean="0"/>
          </a:p>
        </p:txBody>
      </p:sp>
      <p:sp>
        <p:nvSpPr>
          <p:cNvPr id="5" name="Notes Placeholder 4"/>
          <p:cNvSpPr>
            <a:spLocks noGrp="1"/>
          </p:cNvSpPr>
          <p:nvPr>
            <p:ph type="body" sz="quarter" idx="3"/>
          </p:nvPr>
        </p:nvSpPr>
        <p:spPr>
          <a:xfrm>
            <a:off x="702946" y="4422459"/>
            <a:ext cx="5617208" cy="4187187"/>
          </a:xfrm>
          <a:prstGeom prst="rect">
            <a:avLst/>
          </a:prstGeom>
        </p:spPr>
        <p:txBody>
          <a:bodyPr vert="horz" lIns="93320" tIns="46661" rIns="93320" bIns="4666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41737"/>
            <a:ext cx="3043979" cy="465774"/>
          </a:xfrm>
          <a:prstGeom prst="rect">
            <a:avLst/>
          </a:prstGeom>
        </p:spPr>
        <p:txBody>
          <a:bodyPr vert="horz" lIns="93320" tIns="46661" rIns="93320" bIns="4666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7532" y="8841737"/>
            <a:ext cx="3043979" cy="465774"/>
          </a:xfrm>
          <a:prstGeom prst="rect">
            <a:avLst/>
          </a:prstGeom>
        </p:spPr>
        <p:txBody>
          <a:bodyPr vert="horz" lIns="93320" tIns="46661" rIns="93320" bIns="46661" rtlCol="0" anchor="b"/>
          <a:lstStyle>
            <a:lvl1pPr algn="r" fontAlgn="auto">
              <a:spcBef>
                <a:spcPts val="0"/>
              </a:spcBef>
              <a:spcAft>
                <a:spcPts val="0"/>
              </a:spcAft>
              <a:defRPr sz="1200">
                <a:latin typeface="+mn-lt"/>
                <a:cs typeface="+mn-cs"/>
              </a:defRPr>
            </a:lvl1pPr>
          </a:lstStyle>
          <a:p>
            <a:pPr>
              <a:defRPr/>
            </a:pPr>
            <a:fld id="{C56DCF79-C907-4456-92FF-0D8F0DA59599}" type="slidenum">
              <a:rPr lang="en-US"/>
              <a:pPr>
                <a:defRPr/>
              </a:pPr>
              <a:t>‹#›</a:t>
            </a:fld>
            <a:endParaRPr lang="en-US" dirty="0"/>
          </a:p>
        </p:txBody>
      </p:sp>
    </p:spTree>
    <p:extLst>
      <p:ext uri="{BB962C8B-B14F-4D97-AF65-F5344CB8AC3E}">
        <p14:creationId xmlns:p14="http://schemas.microsoft.com/office/powerpoint/2010/main" val="3503860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r>
            <a:br>
              <a:rPr lang="en-US" dirty="0" smtClean="0"/>
            </a:b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wrap="square" numCol="1" anchor="t" anchorCtr="0" compatLnSpc="1">
            <a:prstTxWarp prst="textNoShape">
              <a:avLst/>
            </a:prstTxWarp>
          </a:bodyPr>
          <a:lstStyle/>
          <a:p>
            <a:pPr defTabSz="936986" eaLnBrk="1" hangingPunct="1">
              <a:spcBef>
                <a:spcPct val="0"/>
              </a:spcBef>
              <a:defRPr/>
            </a:pPr>
            <a:r>
              <a:rPr lang="en-US" baseline="0" dirty="0" smtClean="0"/>
              <a:t>Most up to date map: http://www.americaslongleaf.org/implementation/implementation-teams/</a:t>
            </a:r>
          </a:p>
          <a:p>
            <a:pPr defTabSz="936986" eaLnBrk="1" hangingPunct="1">
              <a:spcBef>
                <a:spcPct val="0"/>
              </a:spcBef>
              <a:defRPr/>
            </a:pPr>
            <a:endParaRPr lang="en-US" baseline="0" dirty="0" smtClean="0"/>
          </a:p>
          <a:p>
            <a:pPr defTabSz="936986" eaLnBrk="1" hangingPunct="1">
              <a:spcBef>
                <a:spcPct val="0"/>
              </a:spcBef>
              <a:defRPr/>
            </a:pPr>
            <a:r>
              <a:rPr lang="en-US" baseline="0" dirty="0" smtClean="0"/>
              <a:t>State </a:t>
            </a:r>
            <a:r>
              <a:rPr lang="en-US" baseline="0" dirty="0" smtClean="0"/>
              <a:t>and local teams have or are forming to be the frontline in delivering programs.</a:t>
            </a:r>
          </a:p>
          <a:p>
            <a:pPr defTabSz="936986" eaLnBrk="1" hangingPunct="1">
              <a:spcBef>
                <a:spcPct val="0"/>
              </a:spcBef>
              <a:defRPr/>
            </a:pPr>
            <a:endParaRPr lang="en-US" baseline="0" dirty="0" smtClean="0"/>
          </a:p>
          <a:p>
            <a:pPr defTabSz="936986" eaLnBrk="1" hangingPunct="1">
              <a:spcBef>
                <a:spcPct val="0"/>
              </a:spcBef>
              <a:defRPr/>
            </a:pPr>
            <a:r>
              <a:rPr lang="en-US" dirty="0" smtClean="0"/>
              <a:t>State and local implementation teams help bring coordinated efforts to the ground.  This is where the rubber meets the road</a:t>
            </a:r>
            <a:r>
              <a:rPr lang="en-US" dirty="0" smtClean="0"/>
              <a:t>. </a:t>
            </a:r>
            <a:r>
              <a:rPr lang="en-US" dirty="0" smtClean="0"/>
              <a:t>Everything from bringing the multiple partners to the table to coordinate their individual efforts in their area, define needed actions, find resources, and accomplish work on the ground.  Efforts range from providing technical and financial assistance to landowners, education and outreach, tree or understory restoration, prescribed burning and monitoring accomplishments.  </a:t>
            </a:r>
          </a:p>
          <a:p>
            <a:pPr defTabSz="936986" eaLnBrk="1" hangingPunct="1">
              <a:spcBef>
                <a:spcPct val="0"/>
              </a:spcBef>
              <a:defRPr/>
            </a:pPr>
            <a:endParaRPr lang="en-US" dirty="0" smtClean="0"/>
          </a:p>
          <a:p>
            <a:pPr defTabSz="936986" eaLnBrk="1" hangingPunct="1">
              <a:spcBef>
                <a:spcPct val="0"/>
              </a:spcBef>
              <a:defRPr/>
            </a:pPr>
            <a:r>
              <a:rPr lang="en-US" dirty="0" smtClean="0"/>
              <a:t>Efforts are directed to targeted landscapes to bring public and private efforts together in a coordinated fashion.  </a:t>
            </a:r>
          </a:p>
          <a:p>
            <a:pPr eaLnBrk="1" hangingPunct="1">
              <a:spcBef>
                <a:spcPct val="0"/>
              </a:spcBef>
            </a:pPr>
            <a:endParaRPr lang="en-US" b="1" dirty="0" smtClean="0"/>
          </a:p>
          <a:p>
            <a:pPr lvl="0" eaLnBrk="1" hangingPunct="1">
              <a:spcBef>
                <a:spcPct val="0"/>
              </a:spcBef>
              <a:buFontTx/>
              <a:buNone/>
            </a:pPr>
            <a:r>
              <a:rPr lang="en-US" baseline="0" dirty="0" smtClean="0"/>
              <a:t>They are made up of federal/state government agencies and private organizations and are operating where we have stars on the map.  </a:t>
            </a:r>
          </a:p>
          <a:p>
            <a:pPr eaLnBrk="1" hangingPunct="1">
              <a:spcBef>
                <a:spcPct val="0"/>
              </a:spcBef>
            </a:pPr>
            <a:endParaRPr lang="en-US" dirty="0" smtClean="0"/>
          </a:p>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pPr>
                <a:defRPr/>
              </a:pPr>
              <a:t>31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2DE58F-C1EC-4EE6-AC38-C55F18D870C6}"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5EA96-680B-46B0-94C5-404E0F90158F}"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pPr>
                <a:defRPr/>
              </a:pPr>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pPr>
                <a:defRPr/>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http://www.americaslongleaf.org</a:t>
            </a:r>
            <a:endParaRPr lang="en-US" baseline="0" dirty="0" smtClean="0"/>
          </a:p>
        </p:txBody>
      </p:sp>
      <p:sp>
        <p:nvSpPr>
          <p:cNvPr id="4" name="Slide Number Placeholder 3"/>
          <p:cNvSpPr>
            <a:spLocks noGrp="1"/>
          </p:cNvSpPr>
          <p:nvPr>
            <p:ph type="sldNum" sz="quarter" idx="10"/>
          </p:nvPr>
        </p:nvSpPr>
        <p:spPr/>
        <p:txBody>
          <a:bodyPr/>
          <a:lstStyle/>
          <a:p>
            <a:pPr>
              <a:defRPr/>
            </a:pPr>
            <a:fld id="{C56DCF79-C907-4456-92FF-0D8F0DA59599}" type="slidenum">
              <a:rPr lang="en-US" smtClean="0"/>
              <a:pPr>
                <a:defRPr/>
              </a:pPr>
              <a:t>23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http://www.americaslongleaf.org/resources/conservation-plan/</a:t>
            </a:r>
            <a:endParaRPr lang="en-US" dirty="0" smtClean="0"/>
          </a:p>
        </p:txBody>
      </p:sp>
      <p:sp>
        <p:nvSpPr>
          <p:cNvPr id="4" name="Slide Number Placeholder 3"/>
          <p:cNvSpPr>
            <a:spLocks noGrp="1"/>
          </p:cNvSpPr>
          <p:nvPr>
            <p:ph type="sldNum" sz="quarter" idx="5"/>
          </p:nvPr>
        </p:nvSpPr>
        <p:spPr/>
        <p:txBody>
          <a:bodyPr/>
          <a:lstStyle/>
          <a:p>
            <a:pPr>
              <a:defRPr/>
            </a:pPr>
            <a:fld id="{09570648-7BF8-4952-8B3A-7EDF0E824DBD}" type="slidenum">
              <a:rPr lang="en-US" smtClean="0"/>
              <a:pPr>
                <a:defRPr/>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67954DA4-810A-4013-B933-350A0348D26C}" type="datetimeFigureOut">
              <a:rPr lang="en-US"/>
              <a:pPr>
                <a:defRPr/>
              </a:pPr>
              <a:t>3/21/2013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EF71D030-95A8-4DC6-840B-C9CA552CF6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descr="background.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92075"/>
            <a:ext cx="9293225" cy="6950075"/>
          </a:xfrm>
          <a:prstGeom prst="rect">
            <a:avLst/>
          </a:prstGeom>
          <a:noFill/>
          <a:ln w="9525">
            <a:noFill/>
            <a:miter lim="800000"/>
            <a:headEnd/>
            <a:tailEnd/>
          </a:ln>
        </p:spPr>
      </p:pic>
      <p:sp>
        <p:nvSpPr>
          <p:cNvPr id="6" name="Title 1"/>
          <p:cNvSpPr>
            <a:spLocks noGrp="1"/>
          </p:cNvSpPr>
          <p:nvPr>
            <p:ph type="title"/>
          </p:nvPr>
        </p:nvSpPr>
        <p:spPr>
          <a:xfrm>
            <a:off x="1219200" y="228600"/>
            <a:ext cx="7924800" cy="838200"/>
          </a:xfrm>
          <a:prstGeom prst="rect">
            <a:avLst/>
          </a:prstGeom>
        </p:spPr>
        <p:txBody>
          <a:bodyPr/>
          <a:lstStyle>
            <a:lvl1pPr algn="l">
              <a:defRPr b="1">
                <a:solidFill>
                  <a:srgbClr val="3F2D21"/>
                </a:solidFill>
                <a:latin typeface="Garamond"/>
                <a:cs typeface="Garamond"/>
              </a:defRPr>
            </a:lvl1pPr>
          </a:lstStyle>
          <a:p>
            <a:r>
              <a:rPr lang="en-US" dirty="0" smtClean="0"/>
              <a:t>Click to edit Master title style</a:t>
            </a:r>
            <a:endParaRPr lang="en-US" dirty="0"/>
          </a:p>
        </p:txBody>
      </p:sp>
      <p:sp>
        <p:nvSpPr>
          <p:cNvPr id="7" name="Content Placeholder 2"/>
          <p:cNvSpPr>
            <a:spLocks noGrp="1"/>
          </p:cNvSpPr>
          <p:nvPr>
            <p:ph idx="1"/>
          </p:nvPr>
        </p:nvSpPr>
        <p:spPr>
          <a:xfrm>
            <a:off x="1295400" y="1447800"/>
            <a:ext cx="7696200" cy="4724400"/>
          </a:xfrm>
          <a:prstGeom prst="rect">
            <a:avLst/>
          </a:prstGeom>
        </p:spPr>
        <p:txBody>
          <a:bodyPr/>
          <a:lstStyle>
            <a:lvl1pPr>
              <a:defRPr>
                <a:solidFill>
                  <a:srgbClr val="3F2D21"/>
                </a:solidFill>
              </a:defRPr>
            </a:lvl1pPr>
            <a:lvl2pPr>
              <a:defRPr>
                <a:solidFill>
                  <a:srgbClr val="3F2D21"/>
                </a:solidFill>
              </a:defRPr>
            </a:lvl2pPr>
            <a:lvl3pPr>
              <a:defRPr>
                <a:solidFill>
                  <a:srgbClr val="3F2D21"/>
                </a:solidFill>
              </a:defRPr>
            </a:lvl3pPr>
            <a:lvl4pPr>
              <a:defRPr>
                <a:solidFill>
                  <a:srgbClr val="3F2D21"/>
                </a:solidFill>
              </a:defRPr>
            </a:lvl4pPr>
            <a:lvl5pPr>
              <a:defRPr>
                <a:solidFill>
                  <a:srgbClr val="3F2D2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7391400" cy="8382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E5FA494-E43D-4E82-A298-851F985A4C2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vhj">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4FC7B59C-5A4A-4F6B-8B9D-6F1F45618C01}" type="datetimeFigureOut">
              <a:rPr lang="en-US"/>
              <a:pPr>
                <a:defRPr/>
              </a:pPr>
              <a:t>3/21/2013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81ED8900-D030-4C31-A8DF-3134FA74EB7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99A1C5F8-AB9F-4DCE-916A-5B98481D2F3B}" type="datetimeFigureOut">
              <a:rPr lang="en-US"/>
              <a:pPr>
                <a:defRPr/>
              </a:pPr>
              <a:t>3/21/2013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8DD49AEA-9052-4C06-80E0-56EF481ABD1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4C2D450F-B05A-4AB2-A4AB-9A6625237887}" type="datetimeFigureOut">
              <a:rPr lang="en-US"/>
              <a:pPr>
                <a:defRPr/>
              </a:pPr>
              <a:t>3/21/2013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E39E3036-CDEE-4BAF-A48D-5AB1C9D34D2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9AD75517-E887-4412-9FAA-0539A92B9D37}" type="datetimeFigureOut">
              <a:rPr lang="en-US"/>
              <a:pPr>
                <a:defRPr/>
              </a:pPr>
              <a:t>3/21/2013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98A905D9-A208-46B8-A41C-4F3EA6E0943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44497A57-D089-46A1-80F1-71BD540E7871}" type="datetimeFigureOut">
              <a:rPr lang="en-US"/>
              <a:pPr>
                <a:defRPr/>
              </a:pPr>
              <a:t>3/21/2013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FC0E4B77-E53A-4F71-810A-480177FE60F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44D1E4C5-FA21-49A8-A718-AE645C2DBC5D}" type="datetimeFigureOut">
              <a:rPr lang="en-US"/>
              <a:pPr>
                <a:defRPr/>
              </a:pPr>
              <a:t>3/21/2013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C0C1BC7E-7EF9-4639-AADD-2EE825BB405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78C4D1BC-96B7-4D0C-B1A2-158A374CA2F0}" type="datetimeFigureOut">
              <a:rPr lang="en-US"/>
              <a:pPr>
                <a:defRPr/>
              </a:pPr>
              <a:t>3/21/2013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39EB6337-6ECF-44B9-88F7-587DAC4A36C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fld id="{E38FF497-CBAF-4726-B015-0E63D1DD4369}" type="datetimeFigureOut">
              <a:rPr lang="en-US"/>
              <a:pPr>
                <a:defRPr/>
              </a:pPr>
              <a:t>3/21/2013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6A359DF6-6CB6-452C-B9C8-36E322599F9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457200" y="274638"/>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mtClean="0"/>
              <a:t>Click to edit Master title style</a:t>
            </a:r>
            <a:endParaRPr lang="en-US"/>
          </a:p>
        </p:txBody>
      </p:sp>
      <p:sp>
        <p:nvSpPr>
          <p:cNvPr id="5" name="Date Placeholder 3"/>
          <p:cNvSpPr>
            <a:spLocks noGrp="1"/>
          </p:cNvSpPr>
          <p:nvPr>
            <p:ph type="dt" sz="half" idx="2"/>
          </p:nvPr>
        </p:nvSpPr>
        <p:spPr>
          <a:xfrm>
            <a:off x="457200" y="6356350"/>
            <a:ext cx="2133600" cy="365125"/>
          </a:xfrm>
          <a:prstGeom prst="rect">
            <a:avLst/>
          </a:prstGeom>
        </p:spPr>
        <p:txBody>
          <a:bodyPr/>
          <a:lstStyle>
            <a:lvl1pPr>
              <a:defRPr/>
            </a:lvl1pPr>
          </a:lstStyle>
          <a:p>
            <a:pPr>
              <a:defRPr/>
            </a:pPr>
            <a:fld id="{1CBF30C8-3543-4981-9B2B-C73837A8D4D7}" type="datetimeFigureOut">
              <a:rPr lang="en-US"/>
              <a:pPr>
                <a:defRPr/>
              </a:pPr>
              <a:t>3/21/2013</a:t>
            </a:fld>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vl1pPr>
          </a:lstStyle>
          <a:p>
            <a:pPr>
              <a:defRPr/>
            </a:pPr>
            <a:endParaRPr lang="en-US"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defRPr/>
            </a:lvl1pPr>
          </a:lstStyle>
          <a:p>
            <a:pPr>
              <a:defRPr/>
            </a:pPr>
            <a:fld id="{489C81CF-2AE9-4464-913B-026C153A29ED}" type="slidenum">
              <a:rPr lang="en-US"/>
              <a:pPr>
                <a:defRPr/>
              </a:pPr>
              <a:t>‹#›</a:t>
            </a:fld>
            <a:endParaRPr lang="en-US" dirty="0"/>
          </a:p>
        </p:txBody>
      </p:sp>
      <p:pic>
        <p:nvPicPr>
          <p:cNvPr id="8" name="Picture 9" descr="header_llp.png"/>
          <p:cNvPicPr>
            <a:picLocks noChangeAspect="1"/>
          </p:cNvPicPr>
          <p:nvPr userDrawn="1"/>
        </p:nvPicPr>
        <p:blipFill rotWithShape="1">
          <a:blip r:embed="rId14" cstate="screen">
            <a:extLst>
              <a:ext uri="{28A0092B-C50C-407E-A947-70E740481C1C}">
                <a14:useLocalDpi xmlns:a14="http://schemas.microsoft.com/office/drawing/2010/main"/>
              </a:ext>
            </a:extLst>
          </a:blip>
          <a:srcRect r="-2211"/>
          <a:stretch/>
        </p:blipFill>
        <p:spPr bwMode="auto">
          <a:xfrm>
            <a:off x="0" y="-17463"/>
            <a:ext cx="9346019" cy="2297113"/>
          </a:xfrm>
          <a:prstGeom prst="rect">
            <a:avLst/>
          </a:prstGeom>
          <a:noFill/>
          <a:ln w="9525">
            <a:noFill/>
            <a:miter lim="800000"/>
            <a:headEnd/>
            <a:tailEnd/>
          </a:ln>
        </p:spPr>
      </p:pic>
      <p:sp>
        <p:nvSpPr>
          <p:cNvPr id="9" name="Title Placeholder 8"/>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410" r:id="rId1"/>
    <p:sldLayoutId id="2147484409"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LLPlogo w-o A Restoratio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905000"/>
            <a:ext cx="7258962"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ongleafPineSandhill2"/>
          <p:cNvPicPr>
            <a:picLocks noChangeAspect="1" noChangeArrowheads="1"/>
          </p:cNvPicPr>
          <p:nvPr/>
        </p:nvPicPr>
        <p:blipFill>
          <a:blip r:embed="rId2" cstate="email"/>
          <a:srcRect/>
          <a:stretch>
            <a:fillRect/>
          </a:stretch>
        </p:blipFill>
        <p:spPr bwMode="auto">
          <a:xfrm>
            <a:off x="5029200" y="4038600"/>
            <a:ext cx="3313648" cy="2205038"/>
          </a:xfrm>
          <a:prstGeom prst="rect">
            <a:avLst/>
          </a:prstGeom>
          <a:ln>
            <a:noFill/>
          </a:ln>
          <a:effectLst>
            <a:outerShdw blurRad="292100" dist="139700" dir="2700000" algn="tl" rotWithShape="0">
              <a:srgbClr val="333333">
                <a:alpha val="65000"/>
              </a:srgbClr>
            </a:outerShdw>
          </a:effectLst>
        </p:spPr>
      </p:pic>
      <p:pic>
        <p:nvPicPr>
          <p:cNvPr id="6147" name="Picture 5" descr="LongleafPineSandhill3"/>
          <p:cNvPicPr>
            <a:picLocks noChangeAspect="1" noChangeArrowheads="1"/>
          </p:cNvPicPr>
          <p:nvPr/>
        </p:nvPicPr>
        <p:blipFill>
          <a:blip r:embed="rId3" cstate="email"/>
          <a:srcRect/>
          <a:stretch>
            <a:fillRect/>
          </a:stretch>
        </p:blipFill>
        <p:spPr bwMode="auto">
          <a:xfrm>
            <a:off x="5105400" y="685800"/>
            <a:ext cx="3124200" cy="2948326"/>
          </a:xfrm>
          <a:prstGeom prst="rect">
            <a:avLst/>
          </a:prstGeom>
          <a:ln>
            <a:noFill/>
          </a:ln>
          <a:effectLst>
            <a:outerShdw blurRad="292100" dist="139700" dir="2700000" algn="tl" rotWithShape="0">
              <a:srgbClr val="333333">
                <a:alpha val="65000"/>
              </a:srgbClr>
            </a:outerShdw>
          </a:effectLst>
        </p:spPr>
      </p:pic>
      <p:pic>
        <p:nvPicPr>
          <p:cNvPr id="6148" name="Picture 6" descr="SandhillsLongleafPine"/>
          <p:cNvPicPr>
            <a:picLocks noChangeAspect="1" noChangeArrowheads="1"/>
          </p:cNvPicPr>
          <p:nvPr/>
        </p:nvPicPr>
        <p:blipFill>
          <a:blip r:embed="rId4" cstate="email"/>
          <a:srcRect/>
          <a:stretch>
            <a:fillRect/>
          </a:stretch>
        </p:blipFill>
        <p:spPr bwMode="auto">
          <a:xfrm>
            <a:off x="1447800" y="914400"/>
            <a:ext cx="2737182" cy="4038600"/>
          </a:xfrm>
          <a:prstGeom prst="rect">
            <a:avLst/>
          </a:prstGeom>
          <a:ln>
            <a:noFill/>
          </a:ln>
          <a:effectLst>
            <a:outerShdw blurRad="292100" dist="139700" dir="2700000" algn="tl" rotWithShape="0">
              <a:srgbClr val="333333">
                <a:alpha val="65000"/>
              </a:srgbClr>
            </a:outerShdw>
          </a:effectLst>
        </p:spPr>
      </p:pic>
      <p:sp>
        <p:nvSpPr>
          <p:cNvPr id="6149" name="Text Box 7"/>
          <p:cNvSpPr txBox="1">
            <a:spLocks noChangeArrowheads="1"/>
          </p:cNvSpPr>
          <p:nvPr/>
        </p:nvSpPr>
        <p:spPr bwMode="auto">
          <a:xfrm>
            <a:off x="838200" y="5349875"/>
            <a:ext cx="3581400" cy="769441"/>
          </a:xfrm>
          <a:prstGeom prst="rect">
            <a:avLst/>
          </a:prstGeom>
          <a:noFill/>
          <a:ln w="9525">
            <a:noFill/>
            <a:miter lim="800000"/>
            <a:headEnd/>
            <a:tailEnd/>
          </a:ln>
        </p:spPr>
        <p:txBody>
          <a:bodyPr>
            <a:spAutoFit/>
          </a:bodyPr>
          <a:lstStyle/>
          <a:p>
            <a:pPr algn="ctr">
              <a:spcBef>
                <a:spcPct val="50000"/>
              </a:spcBef>
            </a:pPr>
            <a:r>
              <a:rPr lang="en-US" sz="2200" dirty="0">
                <a:latin typeface="Times New Roman" pitchFamily="18" charset="0"/>
                <a:cs typeface="Times New Roman" pitchFamily="18" charset="0"/>
              </a:rPr>
              <a:t>Longleaf pine S</a:t>
            </a:r>
            <a:r>
              <a:rPr lang="en-US" sz="2200" dirty="0" smtClean="0">
                <a:latin typeface="Times New Roman" pitchFamily="18" charset="0"/>
                <a:cs typeface="Times New Roman" pitchFamily="18" charset="0"/>
              </a:rPr>
              <a:t>andhills </a:t>
            </a:r>
            <a:r>
              <a:rPr lang="en-US" sz="2200" dirty="0">
                <a:latin typeface="Times New Roman" pitchFamily="18" charset="0"/>
                <a:cs typeface="Times New Roman" pitchFamily="18" charset="0"/>
              </a:rPr>
              <a:t>of Virginia </a:t>
            </a:r>
            <a:r>
              <a:rPr lang="en-US" sz="2200" dirty="0" smtClean="0">
                <a:latin typeface="Times New Roman" pitchFamily="18" charset="0"/>
                <a:cs typeface="Times New Roman" pitchFamily="18" charset="0"/>
              </a:rPr>
              <a:t>through </a:t>
            </a:r>
            <a:r>
              <a:rPr lang="en-US" sz="2200" dirty="0">
                <a:latin typeface="Times New Roman" pitchFamily="18" charset="0"/>
                <a:cs typeface="Times New Roman" pitchFamily="18" charset="0"/>
              </a:rPr>
              <a:t>Georgia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304800"/>
            <a:ext cx="7239000" cy="5811838"/>
          </a:xfrm>
          <a:prstGeom prst="rect">
            <a:avLst/>
          </a:prstGeom>
          <a:noFill/>
          <a:ln w="9525">
            <a:noFill/>
            <a:miter lim="800000"/>
            <a:headEnd/>
            <a:tailEnd/>
          </a:ln>
        </p:spPr>
      </p:pic>
      <p:sp>
        <p:nvSpPr>
          <p:cNvPr id="11268" name="Text Box 6"/>
          <p:cNvSpPr txBox="1">
            <a:spLocks noChangeArrowheads="1"/>
          </p:cNvSpPr>
          <p:nvPr/>
        </p:nvSpPr>
        <p:spPr bwMode="auto">
          <a:xfrm>
            <a:off x="5105400" y="6324600"/>
            <a:ext cx="3124200" cy="366713"/>
          </a:xfrm>
          <a:prstGeom prst="rect">
            <a:avLst/>
          </a:prstGeom>
          <a:noFill/>
          <a:ln w="9525">
            <a:noFill/>
            <a:miter lim="800000"/>
            <a:headEnd/>
            <a:tailEnd/>
          </a:ln>
        </p:spPr>
        <p:txBody>
          <a:bodyPr>
            <a:spAutoFit/>
          </a:bodyPr>
          <a:lstStyle/>
          <a:p>
            <a:pPr>
              <a:spcBef>
                <a:spcPct val="50000"/>
              </a:spcBef>
            </a:pPr>
            <a:r>
              <a:rPr lang="en-US"/>
              <a:t>Source: U.S. Forest Service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6"/>
          <p:cNvSpPr txBox="1">
            <a:spLocks noChangeArrowheads="1"/>
          </p:cNvSpPr>
          <p:nvPr/>
        </p:nvSpPr>
        <p:spPr bwMode="auto">
          <a:xfrm>
            <a:off x="5105400" y="6324600"/>
            <a:ext cx="3124200" cy="366713"/>
          </a:xfrm>
          <a:prstGeom prst="rect">
            <a:avLst/>
          </a:prstGeom>
          <a:noFill/>
          <a:ln w="9525">
            <a:noFill/>
            <a:miter lim="800000"/>
            <a:headEnd/>
            <a:tailEnd/>
          </a:ln>
        </p:spPr>
        <p:txBody>
          <a:bodyPr>
            <a:spAutoFit/>
          </a:bodyPr>
          <a:lstStyle/>
          <a:p>
            <a:pPr>
              <a:spcBef>
                <a:spcPct val="50000"/>
              </a:spcBef>
            </a:pPr>
            <a:r>
              <a:rPr lang="en-US"/>
              <a:t>Source: U.S. Forest Service</a:t>
            </a:r>
          </a:p>
        </p:txBody>
      </p:sp>
      <p:pic>
        <p:nvPicPr>
          <p:cNvPr id="164868" name="Picture 4" descr="http://www.srs.fs.usda.gov/futures/reports/draft/images/Chapter%206-10.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326" t="2778" r="1785" b="1859"/>
          <a:stretch/>
        </p:blipFill>
        <p:spPr bwMode="auto">
          <a:xfrm>
            <a:off x="4976036" y="2966484"/>
            <a:ext cx="4091763" cy="3817088"/>
          </a:xfrm>
          <a:prstGeom prst="rect">
            <a:avLst/>
          </a:prstGeom>
          <a:noFill/>
          <a:effectLst/>
        </p:spPr>
      </p:pic>
      <p:pic>
        <p:nvPicPr>
          <p:cNvPr id="164870" name="Picture 6" descr="http://www.srs.fs.usda.gov/futures/reports/draft/images/Chapter%206-2.gif"/>
          <p:cNvPicPr>
            <a:picLocks noChangeAspect="1" noChangeArrowheads="1"/>
          </p:cNvPicPr>
          <p:nvPr/>
        </p:nvPicPr>
        <p:blipFill>
          <a:blip r:embed="rId3" cstate="email">
            <a:extLst>
              <a:ext uri="{28A0092B-C50C-407E-A947-70E740481C1C}">
                <a14:useLocalDpi xmlns:a14="http://schemas.microsoft.com/office/drawing/2010/main"/>
              </a:ext>
            </a:extLst>
          </a:blip>
          <a:srcRect l="6612" t="2740" r="10744" b="4110"/>
          <a:stretch>
            <a:fillRect/>
          </a:stretch>
        </p:blipFill>
        <p:spPr bwMode="auto">
          <a:xfrm>
            <a:off x="304800" y="3496056"/>
            <a:ext cx="4495800" cy="3057144"/>
          </a:xfrm>
          <a:prstGeom prst="rect">
            <a:avLst/>
          </a:prstGeom>
          <a:noFill/>
        </p:spPr>
      </p:pic>
      <p:pic>
        <p:nvPicPr>
          <p:cNvPr id="1028"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28800" y="457200"/>
            <a:ext cx="5045292" cy="3124200"/>
          </a:xfrm>
          <a:prstGeom prst="rect">
            <a:avLst/>
          </a:prstGeom>
          <a:solidFill>
            <a:schemeClr val="bg1">
              <a:alpha val="0"/>
            </a:schemeClr>
          </a:solidFill>
          <a:ln>
            <a:noFill/>
          </a:ln>
          <a:effectLst/>
        </p:spPr>
      </p:pic>
      <p:sp>
        <p:nvSpPr>
          <p:cNvPr id="6" name="Text Box 3"/>
          <p:cNvSpPr txBox="1">
            <a:spLocks noChangeArrowheads="1"/>
          </p:cNvSpPr>
          <p:nvPr/>
        </p:nvSpPr>
        <p:spPr bwMode="auto">
          <a:xfrm>
            <a:off x="381000" y="76200"/>
            <a:ext cx="8305800" cy="641350"/>
          </a:xfrm>
          <a:prstGeom prst="rect">
            <a:avLst/>
          </a:prstGeom>
          <a:noFill/>
          <a:ln w="9525">
            <a:noFill/>
            <a:miter lim="800000"/>
            <a:headEnd/>
            <a:tailEnd/>
          </a:ln>
        </p:spPr>
        <p:txBody>
          <a:bodyPr>
            <a:spAutoFit/>
          </a:bodyPr>
          <a:lstStyle/>
          <a:p>
            <a:pPr algn="ctr">
              <a:spcBef>
                <a:spcPct val="50000"/>
              </a:spcBef>
            </a:pPr>
            <a:r>
              <a:rPr lang="en-US" sz="3600" dirty="0" smtClean="0">
                <a:latin typeface="Times New Roman" pitchFamily="18" charset="0"/>
                <a:cs typeface="Times New Roman" pitchFamily="18" charset="0"/>
              </a:rPr>
              <a:t>Forest Landowner Trends</a:t>
            </a:r>
            <a:endParaRPr lang="en-US" sz="3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713037"/>
            <a:ext cx="8382000" cy="2849563"/>
          </a:xfrm>
        </p:spPr>
        <p:txBody>
          <a:bodyPr>
            <a:noAutofit/>
          </a:bodyPr>
          <a:lstStyle/>
          <a:p>
            <a:r>
              <a:rPr lang="en-US" sz="2000" dirty="0">
                <a:latin typeface="Times New Roman" pitchFamily="18" charset="0"/>
                <a:cs typeface="Times New Roman" pitchFamily="18" charset="0"/>
              </a:rPr>
              <a:t>Why are you </a:t>
            </a:r>
            <a:r>
              <a:rPr lang="en-US" sz="2000" dirty="0" smtClean="0">
                <a:latin typeface="Times New Roman" pitchFamily="18" charset="0"/>
                <a:cs typeface="Times New Roman" pitchFamily="18" charset="0"/>
              </a:rPr>
              <a:t>interested </a:t>
            </a:r>
            <a:r>
              <a:rPr lang="en-US" sz="2000" dirty="0">
                <a:latin typeface="Times New Roman" pitchFamily="18" charset="0"/>
                <a:cs typeface="Times New Roman" pitchFamily="18" charset="0"/>
              </a:rPr>
              <a:t>in learning more about longleaf pine e.g. family history, prescribed fire, NRCS cost share?</a:t>
            </a:r>
          </a:p>
          <a:p>
            <a:pPr marL="0" indent="0">
              <a:buNone/>
            </a:pPr>
            <a:endParaRPr lang="en-US" sz="1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Longleaf </a:t>
            </a:r>
            <a:r>
              <a:rPr lang="en-US" sz="2000" dirty="0" smtClean="0">
                <a:latin typeface="Times New Roman" pitchFamily="18" charset="0"/>
                <a:cs typeface="Times New Roman" pitchFamily="18" charset="0"/>
              </a:rPr>
              <a:t>Forests offer </a:t>
            </a:r>
            <a:r>
              <a:rPr lang="en-US" sz="2000" dirty="0" smtClean="0">
                <a:latin typeface="Times New Roman" pitchFamily="18" charset="0"/>
                <a:cs typeface="Times New Roman" pitchFamily="18" charset="0"/>
              </a:rPr>
              <a:t>viable resources to fores</a:t>
            </a:r>
            <a:r>
              <a:rPr lang="en-US" sz="2000" dirty="0" smtClean="0">
                <a:latin typeface="Times New Roman" pitchFamily="18" charset="0"/>
                <a:cs typeface="Times New Roman" pitchFamily="18" charset="0"/>
              </a:rPr>
              <a:t>t landowners</a:t>
            </a:r>
            <a:r>
              <a:rPr lang="en-US" sz="2000" dirty="0" smtClean="0">
                <a:latin typeface="Times New Roman" pitchFamily="18" charset="0"/>
                <a:cs typeface="Times New Roman" pitchFamily="18" charset="0"/>
              </a:rPr>
              <a:t>– What are some of the concerns you had in planting longleaf on your lands or client properties?</a:t>
            </a:r>
            <a:endParaRPr lang="en-US" sz="2000" dirty="0" smtClean="0">
              <a:latin typeface="Times New Roman" pitchFamily="18" charset="0"/>
              <a:cs typeface="Times New Roman" pitchFamily="18" charset="0"/>
            </a:endParaRPr>
          </a:p>
          <a:p>
            <a:endParaRPr lang="en-US" sz="1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Longleaf forests can provide multiple benefits- economic, ecological, and social.  What </a:t>
            </a:r>
            <a:r>
              <a:rPr lang="en-US" sz="2000" dirty="0" smtClean="0">
                <a:latin typeface="Times New Roman" pitchFamily="18" charset="0"/>
                <a:cs typeface="Times New Roman" pitchFamily="18" charset="0"/>
              </a:rPr>
              <a:t>values do you think are most important to you?</a:t>
            </a:r>
            <a:endParaRPr lang="en-US" sz="2000" dirty="0" smtClean="0">
              <a:latin typeface="Times New Roman" pitchFamily="18" charset="0"/>
              <a:cs typeface="Times New Roman" pitchFamily="18" charset="0"/>
            </a:endParaRPr>
          </a:p>
          <a:p>
            <a:pPr marL="0" indent="0">
              <a:buNone/>
            </a:pPr>
            <a:endParaRPr lang="en-US" sz="1000" dirty="0" smtClean="0">
              <a:latin typeface="Times New Roman" pitchFamily="18" charset="0"/>
              <a:cs typeface="Times New Roman" pitchFamily="18" charset="0"/>
            </a:endParaRPr>
          </a:p>
          <a:p>
            <a:endParaRPr lang="en-US" sz="1000" dirty="0" smtClean="0">
              <a:latin typeface="Times New Roman" pitchFamily="18" charset="0"/>
              <a:cs typeface="Times New Roman" pitchFamily="18" charset="0"/>
            </a:endParaRPr>
          </a:p>
        </p:txBody>
      </p:sp>
      <p:pic>
        <p:nvPicPr>
          <p:cNvPr id="10" name="Picture 5"/>
          <p:cNvPicPr>
            <a:picLocks noChangeAspect="1"/>
          </p:cNvPicPr>
          <p:nvPr/>
        </p:nvPicPr>
        <p:blipFill>
          <a:blip r:embed="rId3" cstate="email"/>
          <a:srcRect/>
          <a:stretch>
            <a:fillRect/>
          </a:stretch>
        </p:blipFill>
        <p:spPr bwMode="auto">
          <a:xfrm>
            <a:off x="0" y="-21266"/>
            <a:ext cx="9144000" cy="1835150"/>
          </a:xfrm>
          <a:prstGeom prst="rect">
            <a:avLst/>
          </a:prstGeom>
          <a:noFill/>
          <a:ln w="9525">
            <a:noFill/>
            <a:miter lim="800000"/>
            <a:headEnd/>
            <a:tailEnd/>
          </a:ln>
        </p:spPr>
      </p:pic>
      <p:sp>
        <p:nvSpPr>
          <p:cNvPr id="5" name="Title 4"/>
          <p:cNvSpPr>
            <a:spLocks noGrp="1"/>
          </p:cNvSpPr>
          <p:nvPr>
            <p:ph type="title"/>
          </p:nvPr>
        </p:nvSpPr>
        <p:spPr>
          <a:xfrm>
            <a:off x="381000" y="1600200"/>
            <a:ext cx="8229600" cy="1143000"/>
          </a:xfrm>
        </p:spPr>
        <p:txBody>
          <a:bodyPr>
            <a:normAutofit/>
          </a:bodyPr>
          <a:lstStyle/>
          <a:p>
            <a:r>
              <a:rPr lang="en-US" dirty="0" smtClean="0">
                <a:latin typeface="Times New Roman" pitchFamily="18" charset="0"/>
                <a:cs typeface="Times New Roman" pitchFamily="18" charset="0"/>
              </a:rPr>
              <a:t>QUESTIONS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24587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68475"/>
            <a:ext cx="8229600" cy="1143000"/>
          </a:xfrm>
        </p:spPr>
        <p:txBody>
          <a:bodyPr>
            <a:noAutofit/>
          </a:bodyPr>
          <a:lstStyle/>
          <a:p>
            <a:r>
              <a:rPr lang="en-US" sz="3600" dirty="0" smtClean="0">
                <a:latin typeface="Times New Roman" pitchFamily="18" charset="0"/>
                <a:cs typeface="Times New Roman" pitchFamily="18" charset="0"/>
              </a:rPr>
              <a:t>Forest Management Considerations and Concerns</a:t>
            </a:r>
            <a:endParaRPr lang="en-US" sz="3600" dirty="0">
              <a:latin typeface="Times New Roman" pitchFamily="18" charset="0"/>
              <a:cs typeface="Times New Roman" pitchFamily="18" charset="0"/>
            </a:endParaRPr>
          </a:p>
        </p:txBody>
      </p:sp>
      <p:sp>
        <p:nvSpPr>
          <p:cNvPr id="6" name="Content Placeholder 5"/>
          <p:cNvSpPr>
            <a:spLocks noGrp="1"/>
          </p:cNvSpPr>
          <p:nvPr>
            <p:ph idx="1"/>
          </p:nvPr>
        </p:nvSpPr>
        <p:spPr>
          <a:xfrm>
            <a:off x="533400" y="3048000"/>
            <a:ext cx="8229600" cy="2849563"/>
          </a:xfrm>
        </p:spPr>
        <p:txBody>
          <a:bodyPr/>
          <a:lstStyle/>
          <a:p>
            <a:r>
              <a:rPr lang="en-US" dirty="0" smtClean="0">
                <a:latin typeface="Times New Roman" pitchFamily="18" charset="0"/>
                <a:cs typeface="Times New Roman" pitchFamily="18" charset="0"/>
              </a:rPr>
              <a:t>Misconceptions of Longleaf Pine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Forest Products</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Working Lands Values</a:t>
            </a:r>
            <a:endParaRPr lang="en-US" dirty="0" smtClean="0">
              <a:latin typeface="Times New Roman" pitchFamily="18" charset="0"/>
              <a:cs typeface="Times New Roman" pitchFamily="18" charset="0"/>
            </a:endParaRPr>
          </a:p>
        </p:txBody>
      </p:sp>
      <p:pic>
        <p:nvPicPr>
          <p:cNvPr id="9" name="Picture 4" descr="September 28. 2007 024.JPG"/>
          <p:cNvPicPr>
            <a:picLocks noChangeAspect="1"/>
          </p:cNvPicPr>
          <p:nvPr/>
        </p:nvPicPr>
        <p:blipFill>
          <a:blip r:embed="rId3" cstate="email"/>
          <a:srcRect/>
          <a:stretch>
            <a:fillRect/>
          </a:stretch>
        </p:blipFill>
        <p:spPr bwMode="auto">
          <a:xfrm>
            <a:off x="0" y="-21265"/>
            <a:ext cx="9144000" cy="1850066"/>
          </a:xfrm>
          <a:prstGeom prst="rect">
            <a:avLst/>
          </a:prstGeom>
          <a:noFill/>
          <a:ln w="9525">
            <a:noFill/>
            <a:miter lim="800000"/>
            <a:headEnd/>
            <a:tailEnd/>
          </a:ln>
        </p:spPr>
      </p:pic>
    </p:spTree>
    <p:extLst>
      <p:ext uri="{BB962C8B-B14F-4D97-AF65-F5344CB8AC3E}">
        <p14:creationId xmlns:p14="http://schemas.microsoft.com/office/powerpoint/2010/main" val="2962601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28600" y="457200"/>
            <a:ext cx="7315200" cy="457200"/>
          </a:xfrm>
          <a:prstGeom prst="rect">
            <a:avLst/>
          </a:prstGeom>
          <a:noFill/>
          <a:ln w="9525">
            <a:noFill/>
            <a:miter lim="800000"/>
            <a:headEnd/>
            <a:tailEnd/>
          </a:ln>
        </p:spPr>
        <p:txBody>
          <a:bodyPr>
            <a:spAutoFit/>
          </a:bodyPr>
          <a:lstStyle/>
          <a:p>
            <a:pPr>
              <a:spcBef>
                <a:spcPct val="50000"/>
              </a:spcBef>
            </a:pPr>
            <a:endParaRPr lang="en-US"/>
          </a:p>
        </p:txBody>
      </p:sp>
      <p:sp>
        <p:nvSpPr>
          <p:cNvPr id="7171" name="Text Box 6"/>
          <p:cNvSpPr txBox="1">
            <a:spLocks noChangeArrowheads="1"/>
          </p:cNvSpPr>
          <p:nvPr/>
        </p:nvSpPr>
        <p:spPr bwMode="auto">
          <a:xfrm>
            <a:off x="762000" y="762000"/>
            <a:ext cx="7924800" cy="646331"/>
          </a:xfrm>
          <a:prstGeom prst="rect">
            <a:avLst/>
          </a:prstGeom>
          <a:noFill/>
          <a:ln w="9525">
            <a:noFill/>
            <a:miter lim="800000"/>
            <a:headEnd/>
            <a:tailEnd/>
          </a:ln>
        </p:spPr>
        <p:txBody>
          <a:bodyPr wrap="square">
            <a:spAutoFit/>
          </a:bodyPr>
          <a:lstStyle/>
          <a:p>
            <a:pPr>
              <a:spcBef>
                <a:spcPct val="50000"/>
              </a:spcBef>
            </a:pPr>
            <a:r>
              <a:rPr lang="en-US" sz="3600" dirty="0" smtClean="0">
                <a:latin typeface="Times New Roman" pitchFamily="18" charset="0"/>
                <a:cs typeface="Times New Roman" pitchFamily="18" charset="0"/>
              </a:rPr>
              <a:t>Misconceptions of Longleaf Pine</a:t>
            </a:r>
            <a:endParaRPr lang="en-US" sz="3600" dirty="0">
              <a:latin typeface="Times New Roman" pitchFamily="18" charset="0"/>
              <a:cs typeface="Times New Roman" pitchFamily="18" charset="0"/>
            </a:endParaRPr>
          </a:p>
        </p:txBody>
      </p:sp>
      <p:sp>
        <p:nvSpPr>
          <p:cNvPr id="7172" name="Text Box 7"/>
          <p:cNvSpPr txBox="1">
            <a:spLocks noChangeArrowheads="1"/>
          </p:cNvSpPr>
          <p:nvPr/>
        </p:nvSpPr>
        <p:spPr bwMode="auto">
          <a:xfrm>
            <a:off x="762000" y="1524000"/>
            <a:ext cx="7620000" cy="4662815"/>
          </a:xfrm>
          <a:prstGeom prst="rect">
            <a:avLst/>
          </a:prstGeom>
          <a:noFill/>
          <a:ln w="9525">
            <a:noFill/>
            <a:miter lim="800000"/>
            <a:headEnd/>
            <a:tailEnd/>
          </a:ln>
        </p:spPr>
        <p:txBody>
          <a:bodyPr wrap="square">
            <a:spAutoFit/>
          </a:bodyPr>
          <a:lstStyle/>
          <a:p>
            <a:pPr marL="228600" indent="-228600">
              <a:spcBef>
                <a:spcPct val="50000"/>
              </a:spcBef>
              <a:buFontTx/>
              <a:buChar char="•"/>
            </a:pPr>
            <a:r>
              <a:rPr lang="en-US" sz="2200" dirty="0" smtClean="0">
                <a:latin typeface="Times New Roman" pitchFamily="18" charset="0"/>
                <a:cs typeface="Times New Roman" pitchFamily="18" charset="0"/>
              </a:rPr>
              <a:t>Slow growth compared to loblolly – Because longleaf stays in grass stage for up to five years it is perceived to be slow growing, but at 30 years it has comparable growth to other southern pines.</a:t>
            </a:r>
            <a:endParaRPr lang="en-US" sz="2200" dirty="0">
              <a:latin typeface="Times New Roman" pitchFamily="18" charset="0"/>
              <a:cs typeface="Times New Roman" pitchFamily="18" charset="0"/>
            </a:endParaRPr>
          </a:p>
          <a:p>
            <a:pPr marL="228600" indent="-228600">
              <a:spcBef>
                <a:spcPct val="50000"/>
              </a:spcBef>
              <a:buFontTx/>
              <a:buChar char="•"/>
            </a:pPr>
            <a:r>
              <a:rPr lang="en-US" sz="2200" dirty="0" smtClean="0">
                <a:latin typeface="Times New Roman" pitchFamily="18" charset="0"/>
                <a:cs typeface="Times New Roman" pitchFamily="18" charset="0"/>
              </a:rPr>
              <a:t>Only grows on poor sites – With most longleaf only surviving in areas were slash and loblolly are not competitive, current landowners don’t believe it will do well on high site index sites.</a:t>
            </a:r>
            <a:endParaRPr lang="en-US" sz="2200" dirty="0">
              <a:latin typeface="Times New Roman" pitchFamily="18" charset="0"/>
              <a:cs typeface="Times New Roman" pitchFamily="18" charset="0"/>
            </a:endParaRPr>
          </a:p>
          <a:p>
            <a:pPr marL="228600" indent="-228600">
              <a:spcBef>
                <a:spcPct val="50000"/>
              </a:spcBef>
              <a:buFontTx/>
              <a:buChar char="•"/>
            </a:pPr>
            <a:r>
              <a:rPr lang="en-US" sz="2200" dirty="0" smtClean="0">
                <a:latin typeface="Times New Roman" pitchFamily="18" charset="0"/>
                <a:cs typeface="Times New Roman" pitchFamily="18" charset="0"/>
              </a:rPr>
              <a:t>Longleaf are not as economical as other southern pines – With most southern pines pole timber is estimated to be 20-25% of well managed stands, longleaf stands typically provide 70-80% of poles at harvest.  </a:t>
            </a:r>
            <a:endParaRPr lang="en-US" sz="2200" dirty="0">
              <a:latin typeface="Times New Roman" pitchFamily="18" charset="0"/>
              <a:cs typeface="Times New Roman" pitchFamily="18" charset="0"/>
            </a:endParaRPr>
          </a:p>
          <a:p>
            <a:pPr>
              <a:spcBef>
                <a:spcPct val="50000"/>
              </a:spcBef>
              <a:buFontTx/>
              <a:buChar char="•"/>
            </a:pP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36028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381000"/>
            <a:ext cx="8382000" cy="457200"/>
          </a:xfrm>
          <a:prstGeom prst="rect">
            <a:avLst/>
          </a:prstGeom>
          <a:noFill/>
          <a:ln w="9525">
            <a:noFill/>
            <a:miter lim="800000"/>
            <a:headEnd/>
            <a:tailEnd/>
          </a:ln>
        </p:spPr>
        <p:txBody>
          <a:bodyPr>
            <a:spAutoFit/>
          </a:bodyPr>
          <a:lstStyle/>
          <a:p>
            <a:pPr>
              <a:spcBef>
                <a:spcPct val="50000"/>
              </a:spcBef>
            </a:pPr>
            <a:endParaRPr lang="en-US"/>
          </a:p>
        </p:txBody>
      </p:sp>
      <p:sp>
        <p:nvSpPr>
          <p:cNvPr id="21507" name="Text Box 3"/>
          <p:cNvSpPr txBox="1">
            <a:spLocks noChangeArrowheads="1"/>
          </p:cNvSpPr>
          <p:nvPr/>
        </p:nvSpPr>
        <p:spPr bwMode="auto">
          <a:xfrm>
            <a:off x="609600" y="457200"/>
            <a:ext cx="8305800" cy="641350"/>
          </a:xfrm>
          <a:prstGeom prst="rect">
            <a:avLst/>
          </a:prstGeom>
          <a:noFill/>
          <a:ln w="9525">
            <a:noFill/>
            <a:miter lim="800000"/>
            <a:headEnd/>
            <a:tailEnd/>
          </a:ln>
        </p:spPr>
        <p:txBody>
          <a:bodyPr>
            <a:spAutoFit/>
          </a:bodyPr>
          <a:lstStyle/>
          <a:p>
            <a:pPr algn="ctr">
              <a:spcBef>
                <a:spcPct val="50000"/>
              </a:spcBef>
            </a:pPr>
            <a:r>
              <a:rPr lang="en-US" sz="3600" dirty="0">
                <a:latin typeface="Times New Roman" pitchFamily="18" charset="0"/>
                <a:cs typeface="Times New Roman" pitchFamily="18" charset="0"/>
              </a:rPr>
              <a:t>Longleaf Pine Values: Forest Products</a:t>
            </a:r>
          </a:p>
        </p:txBody>
      </p:sp>
      <p:pic>
        <p:nvPicPr>
          <p:cNvPr id="21508" name="Picture 6" descr="Poles_Pil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1371600"/>
            <a:ext cx="3276600" cy="2057400"/>
          </a:xfrm>
          <a:prstGeom prst="rect">
            <a:avLst/>
          </a:prstGeom>
          <a:ln>
            <a:noFill/>
          </a:ln>
          <a:effectLst>
            <a:outerShdw blurRad="292100" dist="139700" dir="2700000" algn="tl" rotWithShape="0">
              <a:srgbClr val="333333">
                <a:alpha val="65000"/>
              </a:srgbClr>
            </a:outerShdw>
          </a:effectLst>
        </p:spPr>
      </p:pic>
      <p:pic>
        <p:nvPicPr>
          <p:cNvPr id="21509" name="Picture 11" descr="Timbers"/>
          <p:cNvPicPr>
            <a:picLocks noChangeAspect="1" noChangeArrowheads="1"/>
          </p:cNvPicPr>
          <p:nvPr/>
        </p:nvPicPr>
        <p:blipFill>
          <a:blip r:embed="rId3" cstate="email"/>
          <a:srcRect/>
          <a:stretch>
            <a:fillRect/>
          </a:stretch>
        </p:blipFill>
        <p:spPr bwMode="auto">
          <a:xfrm>
            <a:off x="914400" y="1295400"/>
            <a:ext cx="3456338" cy="2201157"/>
          </a:xfrm>
          <a:prstGeom prst="rect">
            <a:avLst/>
          </a:prstGeom>
          <a:ln>
            <a:noFill/>
          </a:ln>
          <a:effectLst>
            <a:outerShdw blurRad="292100" dist="139700" dir="2700000" algn="tl" rotWithShape="0">
              <a:srgbClr val="333333">
                <a:alpha val="65000"/>
              </a:srgbClr>
            </a:outerShdw>
          </a:effectLst>
        </p:spPr>
      </p:pic>
      <p:pic>
        <p:nvPicPr>
          <p:cNvPr id="21510" name="Picture 15" descr="PineStrawBaling"/>
          <p:cNvPicPr>
            <a:picLocks noChangeAspect="1" noChangeArrowheads="1"/>
          </p:cNvPicPr>
          <p:nvPr/>
        </p:nvPicPr>
        <p:blipFill>
          <a:blip r:embed="rId4" cstate="email"/>
          <a:srcRect/>
          <a:stretch>
            <a:fillRect/>
          </a:stretch>
        </p:blipFill>
        <p:spPr bwMode="auto">
          <a:xfrm>
            <a:off x="2743200" y="3962400"/>
            <a:ext cx="3795196" cy="2514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1295400"/>
          </a:xfrm>
        </p:spPr>
        <p:txBody>
          <a:bodyPr>
            <a:normAutofit/>
          </a:bodyPr>
          <a:lstStyle/>
          <a:p>
            <a:r>
              <a:rPr lang="en-US" sz="3600" dirty="0" smtClean="0">
                <a:latin typeface="Times New Roman" pitchFamily="18" charset="0"/>
                <a:cs typeface="Times New Roman" pitchFamily="18" charset="0"/>
              </a:rPr>
              <a:t>Forest Health</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1752600"/>
            <a:ext cx="5638800" cy="4343400"/>
          </a:xfrm>
        </p:spPr>
        <p:txBody>
          <a:bodyPr>
            <a:normAutofit/>
          </a:bodyPr>
          <a:lstStyle/>
          <a:p>
            <a:pPr marL="457200" indent="-457200" algn="l" defTabSz="502920">
              <a:lnSpc>
                <a:spcPts val="2100"/>
              </a:lnSpc>
              <a:buFont typeface="Arial" pitchFamily="34" charset="0"/>
              <a:buChar char="•"/>
            </a:pPr>
            <a:r>
              <a:rPr lang="en-US" sz="2400" dirty="0" smtClean="0">
                <a:solidFill>
                  <a:schemeClr val="tx1"/>
                </a:solidFill>
                <a:latin typeface="Times New Roman" pitchFamily="18" charset="0"/>
                <a:cs typeface="Times New Roman" pitchFamily="18" charset="0"/>
              </a:rPr>
              <a:t>Longleaf are less susceptible to pests like the southern pine beetle and are more fire tolerant, which has proven to lower certain forest pests as well </a:t>
            </a:r>
            <a:endParaRPr lang="en-US" sz="2400" dirty="0" smtClean="0">
              <a:solidFill>
                <a:schemeClr val="tx1"/>
              </a:solidFill>
              <a:latin typeface="Times New Roman" pitchFamily="18" charset="0"/>
              <a:cs typeface="Times New Roman" pitchFamily="18" charset="0"/>
            </a:endParaRPr>
          </a:p>
          <a:p>
            <a:pPr marL="457200" indent="-457200" algn="l">
              <a:lnSpc>
                <a:spcPts val="2100"/>
              </a:lnSpc>
              <a:buFont typeface="Arial" pitchFamily="34" charset="0"/>
              <a:buChar char="•"/>
            </a:pPr>
            <a:endParaRPr lang="en-US" sz="2400" dirty="0" smtClean="0">
              <a:solidFill>
                <a:schemeClr val="tx1"/>
              </a:solidFill>
              <a:latin typeface="Times New Roman" pitchFamily="18" charset="0"/>
              <a:cs typeface="Times New Roman" pitchFamily="18" charset="0"/>
            </a:endParaRPr>
          </a:p>
          <a:p>
            <a:pPr marL="457200" indent="-457200" algn="l">
              <a:lnSpc>
                <a:spcPts val="2100"/>
              </a:lnSpc>
              <a:buFont typeface="Arial" pitchFamily="34" charset="0"/>
              <a:buChar char="•"/>
            </a:pPr>
            <a:r>
              <a:rPr lang="en-US" sz="2400" dirty="0" smtClean="0">
                <a:solidFill>
                  <a:schemeClr val="tx1"/>
                </a:solidFill>
                <a:latin typeface="Times New Roman" pitchFamily="18" charset="0"/>
                <a:cs typeface="Times New Roman" pitchFamily="18" charset="0"/>
              </a:rPr>
              <a:t>Longleaf in natural stands is more tolerant to wind throw from various natural disasters</a:t>
            </a:r>
            <a:endParaRPr lang="en-US" sz="2400" dirty="0" smtClean="0">
              <a:solidFill>
                <a:schemeClr val="tx1"/>
              </a:solidFill>
              <a:latin typeface="Times New Roman" pitchFamily="18" charset="0"/>
              <a:cs typeface="Times New Roman" pitchFamily="18" charset="0"/>
            </a:endParaRPr>
          </a:p>
          <a:p>
            <a:pPr algn="l" defTabSz="502920">
              <a:lnSpc>
                <a:spcPts val="2100"/>
              </a:lnSpc>
            </a:pPr>
            <a:endParaRPr lang="en-US" sz="2400" dirty="0" smtClean="0">
              <a:solidFill>
                <a:schemeClr val="tx1"/>
              </a:solidFill>
              <a:latin typeface="Times New Roman" pitchFamily="18" charset="0"/>
              <a:cs typeface="Times New Roman" pitchFamily="18" charset="0"/>
            </a:endParaRPr>
          </a:p>
          <a:p>
            <a:pPr marL="457200" indent="-457200" algn="l" defTabSz="502920">
              <a:lnSpc>
                <a:spcPts val="2100"/>
              </a:lnSpc>
              <a:buFont typeface="Arial" pitchFamily="34" charset="0"/>
              <a:buChar char="•"/>
            </a:pPr>
            <a:r>
              <a:rPr lang="en-US" sz="2400" dirty="0" smtClean="0">
                <a:solidFill>
                  <a:schemeClr val="tx1"/>
                </a:solidFill>
                <a:latin typeface="Times New Roman" pitchFamily="18" charset="0"/>
                <a:cs typeface="Times New Roman" pitchFamily="18" charset="0"/>
              </a:rPr>
              <a:t>Longleaf lives for longer than other southern pines providing long-term habitat for game species and stronger wood for timber sales</a:t>
            </a:r>
            <a:endParaRPr lang="en-US" sz="2400" dirty="0">
              <a:solidFill>
                <a:srgbClr val="FF0000"/>
              </a:solidFill>
            </a:endParaRPr>
          </a:p>
          <a:p>
            <a:pPr marL="914400" lvl="1" indent="-457200" algn="l" defTabSz="502920">
              <a:lnSpc>
                <a:spcPts val="2100"/>
              </a:lnSpc>
              <a:buFont typeface="Arial" pitchFamily="34" charset="0"/>
              <a:buChar char="•"/>
            </a:pPr>
            <a:endParaRPr lang="en-US" sz="2400" dirty="0">
              <a:solidFill>
                <a:schemeClr val="tx1"/>
              </a:solidFill>
              <a:latin typeface="Times New Roman" pitchFamily="18" charset="0"/>
              <a:cs typeface="Times New Roman" pitchFamily="18" charset="0"/>
            </a:endParaRPr>
          </a:p>
          <a:p>
            <a:pPr algn="l" defTabSz="502920">
              <a:lnSpc>
                <a:spcPts val="2100"/>
              </a:lnSpc>
            </a:pPr>
            <a:endParaRPr lang="en-US" sz="2400" dirty="0">
              <a:solidFill>
                <a:schemeClr val="tx1"/>
              </a:solidFill>
              <a:latin typeface="Times New Roman" pitchFamily="18" charset="0"/>
              <a:cs typeface="Times New Roman" pitchFamily="18" charset="0"/>
            </a:endParaRPr>
          </a:p>
        </p:txBody>
      </p:sp>
      <p:pic>
        <p:nvPicPr>
          <p:cNvPr id="4" name="Picture 2" descr="C:\Users\Clay\Dropbox\Pictures\Lark Hayes, Misc\Camp LeJeune, December 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71600"/>
            <a:ext cx="32480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60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098"/>
          <p:cNvSpPr txBox="1">
            <a:spLocks noChangeArrowheads="1"/>
          </p:cNvSpPr>
          <p:nvPr/>
        </p:nvSpPr>
        <p:spPr bwMode="auto">
          <a:xfrm>
            <a:off x="1371600" y="304800"/>
            <a:ext cx="8305800" cy="641350"/>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cs typeface="Times New Roman" pitchFamily="18" charset="0"/>
              </a:rPr>
              <a:t>Longleaf Pine Values:  Aesthetics</a:t>
            </a:r>
          </a:p>
        </p:txBody>
      </p:sp>
      <p:pic>
        <p:nvPicPr>
          <p:cNvPr id="23555" name="Picture 4101" descr="MixedPitcherplantsFloridaPanhandl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0" y="4724400"/>
            <a:ext cx="2819400" cy="1879600"/>
          </a:xfrm>
          <a:prstGeom prst="rect">
            <a:avLst/>
          </a:prstGeom>
          <a:ln>
            <a:noFill/>
          </a:ln>
          <a:effectLst>
            <a:outerShdw blurRad="292100" dist="139700" dir="2700000" algn="tl" rotWithShape="0">
              <a:srgbClr val="333333">
                <a:alpha val="65000"/>
              </a:srgbClr>
            </a:outerShdw>
          </a:effectLst>
        </p:spPr>
      </p:pic>
      <p:pic>
        <p:nvPicPr>
          <p:cNvPr id="23556" name="Picture 4104" descr="PartridgePea1"/>
          <p:cNvPicPr>
            <a:picLocks noChangeAspect="1" noChangeArrowheads="1"/>
          </p:cNvPicPr>
          <p:nvPr/>
        </p:nvPicPr>
        <p:blipFill>
          <a:blip r:embed="rId3" cstate="email"/>
          <a:srcRect/>
          <a:stretch>
            <a:fillRect/>
          </a:stretch>
        </p:blipFill>
        <p:spPr bwMode="auto">
          <a:xfrm>
            <a:off x="5295900" y="1142999"/>
            <a:ext cx="2781300" cy="3320955"/>
          </a:xfrm>
          <a:prstGeom prst="rect">
            <a:avLst/>
          </a:prstGeom>
          <a:ln>
            <a:noFill/>
          </a:ln>
          <a:effectLst>
            <a:outerShdw blurRad="292100" dist="139700" dir="2700000" algn="tl" rotWithShape="0">
              <a:srgbClr val="333333">
                <a:alpha val="65000"/>
              </a:srgbClr>
            </a:outerShdw>
          </a:effectLst>
        </p:spPr>
      </p:pic>
      <p:pic>
        <p:nvPicPr>
          <p:cNvPr id="23558" name="Picture 4106" descr="MM2010, restored savanna at Lynchburg HP, 17 May 2010"/>
          <p:cNvPicPr>
            <a:picLocks noChangeAspect="1" noChangeArrowheads="1"/>
          </p:cNvPicPr>
          <p:nvPr/>
        </p:nvPicPr>
        <p:blipFill>
          <a:blip r:embed="rId4" cstate="email"/>
          <a:srcRect/>
          <a:stretch>
            <a:fillRect/>
          </a:stretch>
        </p:blipFill>
        <p:spPr bwMode="auto">
          <a:xfrm>
            <a:off x="1066800" y="1600200"/>
            <a:ext cx="3871737" cy="39624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Quail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1066800"/>
            <a:ext cx="2724150" cy="2035828"/>
          </a:xfrm>
          <a:prstGeom prst="rect">
            <a:avLst/>
          </a:prstGeom>
          <a:noFill/>
          <a:ln w="9525">
            <a:noFill/>
            <a:miter lim="800000"/>
            <a:headEnd/>
            <a:tailEnd/>
          </a:ln>
        </p:spPr>
      </p:pic>
      <p:sp>
        <p:nvSpPr>
          <p:cNvPr id="22532" name="Text Box 4"/>
          <p:cNvSpPr txBox="1">
            <a:spLocks noChangeArrowheads="1"/>
          </p:cNvSpPr>
          <p:nvPr/>
        </p:nvSpPr>
        <p:spPr bwMode="auto">
          <a:xfrm>
            <a:off x="914400" y="304800"/>
            <a:ext cx="8229600" cy="641350"/>
          </a:xfrm>
          <a:prstGeom prst="rect">
            <a:avLst/>
          </a:prstGeom>
          <a:noFill/>
          <a:ln w="9525">
            <a:noFill/>
            <a:miter lim="800000"/>
            <a:headEnd/>
            <a:tailEnd/>
          </a:ln>
        </p:spPr>
        <p:txBody>
          <a:bodyPr>
            <a:spAutoFit/>
          </a:bodyPr>
          <a:lstStyle/>
          <a:p>
            <a:pPr>
              <a:spcBef>
                <a:spcPct val="50000"/>
              </a:spcBef>
            </a:pPr>
            <a:r>
              <a:rPr lang="en-US" sz="3600" dirty="0">
                <a:latin typeface="Times New Roman" pitchFamily="18" charset="0"/>
                <a:cs typeface="Times New Roman" pitchFamily="18" charset="0"/>
              </a:rPr>
              <a:t>Longleaf Pine Values:  Wildlife Habitat</a:t>
            </a:r>
          </a:p>
        </p:txBody>
      </p:sp>
      <p:pic>
        <p:nvPicPr>
          <p:cNvPr id="6" name="Picture 2"/>
          <p:cNvPicPr>
            <a:picLocks noChangeAspect="1" noChangeArrowheads="1"/>
          </p:cNvPicPr>
          <p:nvPr/>
        </p:nvPicPr>
        <p:blipFill>
          <a:blip r:embed="rId3" cstate="print"/>
          <a:srcRect/>
          <a:stretch>
            <a:fillRect/>
          </a:stretch>
        </p:blipFill>
        <p:spPr bwMode="auto">
          <a:xfrm>
            <a:off x="2057400" y="3124200"/>
            <a:ext cx="5220828" cy="3543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68475"/>
            <a:ext cx="8229600" cy="1143000"/>
          </a:xfrm>
        </p:spPr>
        <p:txBody>
          <a:bodyPr>
            <a:noAutofit/>
          </a:bodyPr>
          <a:lstStyle/>
          <a:p>
            <a:r>
              <a:rPr lang="en-US" sz="3600" dirty="0" smtClean="0">
                <a:latin typeface="Times New Roman" pitchFamily="18" charset="0"/>
                <a:cs typeface="Times New Roman" pitchFamily="18" charset="0"/>
              </a:rPr>
              <a:t>BRIEF HISTORY OF LONGLEAF PINE</a:t>
            </a:r>
            <a:endParaRPr lang="en-US" sz="3600" dirty="0">
              <a:latin typeface="Times New Roman" pitchFamily="18" charset="0"/>
              <a:cs typeface="Times New Roman" pitchFamily="18" charset="0"/>
            </a:endParaRPr>
          </a:p>
        </p:txBody>
      </p:sp>
      <p:sp>
        <p:nvSpPr>
          <p:cNvPr id="6" name="Content Placeholder 5"/>
          <p:cNvSpPr>
            <a:spLocks noGrp="1"/>
          </p:cNvSpPr>
          <p:nvPr>
            <p:ph idx="1"/>
          </p:nvPr>
        </p:nvSpPr>
        <p:spPr>
          <a:xfrm>
            <a:off x="381000" y="3094037"/>
            <a:ext cx="8534400" cy="2849563"/>
          </a:xfrm>
        </p:spPr>
        <p:txBody>
          <a:bodyPr/>
          <a:lstStyle/>
          <a:p>
            <a:r>
              <a:rPr lang="en-US" dirty="0" smtClean="0">
                <a:latin typeface="Times New Roman" pitchFamily="18" charset="0"/>
                <a:cs typeface="Times New Roman" pitchFamily="18" charset="0"/>
              </a:rPr>
              <a:t>Rise and fall of LLP</a:t>
            </a:r>
          </a:p>
          <a:p>
            <a:r>
              <a:rPr lang="en-US" dirty="0" smtClean="0">
                <a:latin typeface="Times New Roman" pitchFamily="18" charset="0"/>
                <a:cs typeface="Times New Roman" pitchFamily="18" charset="0"/>
              </a:rPr>
              <a:t>Forest Management for Longleaf an Overview</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Local/State/Federal Efforts to Reforest Longleaf</a:t>
            </a:r>
            <a:endParaRPr lang="en-US" dirty="0">
              <a:latin typeface="Times New Roman" pitchFamily="18" charset="0"/>
              <a:cs typeface="Times New Roman" pitchFamily="18" charset="0"/>
            </a:endParaRPr>
          </a:p>
        </p:txBody>
      </p:sp>
      <p:pic>
        <p:nvPicPr>
          <p:cNvPr id="9" name="Picture 4" descr="September 28. 2007 024.JPG"/>
          <p:cNvPicPr>
            <a:picLocks noChangeAspect="1"/>
          </p:cNvPicPr>
          <p:nvPr/>
        </p:nvPicPr>
        <p:blipFill>
          <a:blip r:embed="rId3" cstate="email"/>
          <a:srcRect/>
          <a:stretch>
            <a:fillRect/>
          </a:stretch>
        </p:blipFill>
        <p:spPr bwMode="auto">
          <a:xfrm>
            <a:off x="0" y="-21265"/>
            <a:ext cx="9144000" cy="1850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851648" cy="1295400"/>
          </a:xfrm>
        </p:spPr>
        <p:txBody>
          <a:bodyPr>
            <a:normAutofit/>
          </a:bodyPr>
          <a:lstStyle/>
          <a:p>
            <a:r>
              <a:rPr lang="en-US" sz="3600" dirty="0" smtClean="0">
                <a:latin typeface="Times New Roman" pitchFamily="18" charset="0"/>
                <a:cs typeface="Times New Roman" pitchFamily="18" charset="0"/>
              </a:rPr>
              <a:t>Wildlife Values of Longleaf Pine</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981200"/>
            <a:ext cx="7854696" cy="4343400"/>
          </a:xfrm>
        </p:spPr>
        <p:txBody>
          <a:bodyPr>
            <a:normAutofit/>
          </a:bodyPr>
          <a:lstStyle/>
          <a:p>
            <a:pPr marL="457200" indent="-457200" algn="l" defTabSz="502920">
              <a:lnSpc>
                <a:spcPts val="2100"/>
              </a:lnSpc>
              <a:buFont typeface="Arial" pitchFamily="34" charset="0"/>
              <a:buChar char="•"/>
            </a:pPr>
            <a:r>
              <a:rPr lang="en-US" sz="2800" dirty="0" smtClean="0">
                <a:solidFill>
                  <a:schemeClr val="tx1"/>
                </a:solidFill>
                <a:latin typeface="Times New Roman" pitchFamily="18" charset="0"/>
                <a:cs typeface="Times New Roman" pitchFamily="18" charset="0"/>
              </a:rPr>
              <a:t>The longleaf pine–grassland forest may well be </a:t>
            </a:r>
          </a:p>
          <a:p>
            <a:pPr algn="l" defTabSz="502920">
              <a:lnSpc>
                <a:spcPts val="2100"/>
              </a:lnSpc>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the most diverse North American ecosystem north</a:t>
            </a:r>
          </a:p>
          <a:p>
            <a:pPr algn="l" defTabSz="502920">
              <a:lnSpc>
                <a:spcPts val="2100"/>
              </a:lnSpc>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of the tropics, containing rare plants and animals </a:t>
            </a:r>
          </a:p>
          <a:p>
            <a:pPr algn="l" defTabSz="502920">
              <a:lnSpc>
                <a:spcPts val="2100"/>
              </a:lnSpc>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not found anywhere else</a:t>
            </a:r>
          </a:p>
          <a:p>
            <a:pPr marL="457200" indent="-457200" algn="l">
              <a:lnSpc>
                <a:spcPts val="2100"/>
              </a:lnSpc>
              <a:buFont typeface="Arial" pitchFamily="34" charset="0"/>
              <a:buChar char="•"/>
            </a:pPr>
            <a:endParaRPr lang="en-US" sz="2800" dirty="0" smtClean="0">
              <a:solidFill>
                <a:schemeClr val="tx1"/>
              </a:solidFill>
              <a:latin typeface="Times New Roman" pitchFamily="18" charset="0"/>
              <a:cs typeface="Times New Roman" pitchFamily="18" charset="0"/>
            </a:endParaRPr>
          </a:p>
          <a:p>
            <a:pPr marL="457200" indent="-457200" algn="l">
              <a:lnSpc>
                <a:spcPts val="2100"/>
              </a:lnSpc>
              <a:buFont typeface="Arial" pitchFamily="34" charset="0"/>
              <a:buChar char="•"/>
            </a:pPr>
            <a:r>
              <a:rPr lang="en-US" sz="2800" dirty="0" smtClean="0">
                <a:solidFill>
                  <a:schemeClr val="tx1"/>
                </a:solidFill>
                <a:latin typeface="Times New Roman" pitchFamily="18" charset="0"/>
                <a:cs typeface="Times New Roman" pitchFamily="18" charset="0"/>
              </a:rPr>
              <a:t>The understory contains from 150 to </a:t>
            </a:r>
          </a:p>
          <a:p>
            <a:pPr algn="l" defTabSz="502920">
              <a:lnSpc>
                <a:spcPts val="2100"/>
              </a:lnSpc>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300 species of groundcover per acre</a:t>
            </a:r>
          </a:p>
          <a:p>
            <a:pPr algn="l" defTabSz="502920">
              <a:lnSpc>
                <a:spcPts val="2100"/>
              </a:lnSpc>
            </a:pPr>
            <a:endParaRPr lang="en-US" sz="2800" dirty="0" smtClean="0">
              <a:solidFill>
                <a:schemeClr val="tx1"/>
              </a:solidFill>
              <a:latin typeface="Times New Roman" pitchFamily="18" charset="0"/>
              <a:cs typeface="Times New Roman" pitchFamily="18" charset="0"/>
            </a:endParaRPr>
          </a:p>
          <a:p>
            <a:pPr marL="457200" indent="-457200" algn="l" defTabSz="502920">
              <a:lnSpc>
                <a:spcPts val="2100"/>
              </a:lnSpc>
              <a:buFont typeface="Arial" pitchFamily="34" charset="0"/>
              <a:buChar char="•"/>
            </a:pPr>
            <a:r>
              <a:rPr lang="en-US" sz="2800" dirty="0">
                <a:solidFill>
                  <a:schemeClr val="tx1"/>
                </a:solidFill>
                <a:latin typeface="Times New Roman" pitchFamily="18" charset="0"/>
                <a:cs typeface="Times New Roman" pitchFamily="18" charset="0"/>
              </a:rPr>
              <a:t>36 mammals, 170 reptiles and </a:t>
            </a:r>
            <a:r>
              <a:rPr lang="en-US" sz="2800" dirty="0" smtClean="0">
                <a:solidFill>
                  <a:schemeClr val="tx1"/>
                </a:solidFill>
                <a:latin typeface="Times New Roman" pitchFamily="18" charset="0"/>
                <a:cs typeface="Times New Roman" pitchFamily="18" charset="0"/>
              </a:rPr>
              <a:t>amphibians</a:t>
            </a:r>
          </a:p>
          <a:p>
            <a:pPr algn="l" defTabSz="502920">
              <a:lnSpc>
                <a:spcPts val="2100"/>
              </a:lnSpc>
            </a:pPr>
            <a:r>
              <a:rPr lang="en-US" sz="2800" dirty="0" smtClean="0">
                <a:solidFill>
                  <a:schemeClr val="tx1"/>
                </a:solidFill>
                <a:latin typeface="Times New Roman" pitchFamily="18" charset="0"/>
                <a:cs typeface="Times New Roman" pitchFamily="18" charset="0"/>
              </a:rPr>
              <a:t>	100 </a:t>
            </a:r>
            <a:r>
              <a:rPr lang="en-US" sz="2800" dirty="0">
                <a:solidFill>
                  <a:schemeClr val="tx1"/>
                </a:solidFill>
                <a:latin typeface="Times New Roman" pitchFamily="18" charset="0"/>
                <a:cs typeface="Times New Roman" pitchFamily="18" charset="0"/>
              </a:rPr>
              <a:t>birds, insects, and </a:t>
            </a:r>
            <a:r>
              <a:rPr lang="en-US" sz="2800" dirty="0" smtClean="0">
                <a:solidFill>
                  <a:schemeClr val="tx1"/>
                </a:solidFill>
                <a:latin typeface="Times New Roman" pitchFamily="18" charset="0"/>
                <a:cs typeface="Times New Roman" pitchFamily="18" charset="0"/>
              </a:rPr>
              <a:t>around 900 plants</a:t>
            </a:r>
          </a:p>
          <a:p>
            <a:pPr lvl="1" algn="l" defTabSz="502920">
              <a:lnSpc>
                <a:spcPts val="2100"/>
              </a:lnSpc>
            </a:pPr>
            <a:r>
              <a:rPr lang="en-US" sz="2400" dirty="0" smtClean="0">
                <a:solidFill>
                  <a:srgbClr val="FF0000"/>
                </a:solidFill>
              </a:rPr>
              <a:t>	~ 30 </a:t>
            </a:r>
            <a:r>
              <a:rPr lang="en-US" sz="2400" dirty="0">
                <a:solidFill>
                  <a:srgbClr val="FF0000"/>
                </a:solidFill>
              </a:rPr>
              <a:t>federally listed species</a:t>
            </a:r>
          </a:p>
          <a:p>
            <a:pPr marL="914400" lvl="1" indent="-457200" algn="l" defTabSz="502920">
              <a:lnSpc>
                <a:spcPts val="2100"/>
              </a:lnSpc>
              <a:buFont typeface="Arial" pitchFamily="34" charset="0"/>
              <a:buChar char="•"/>
            </a:pPr>
            <a:endParaRPr lang="en-US" sz="2400" dirty="0">
              <a:solidFill>
                <a:schemeClr val="tx1"/>
              </a:solidFill>
              <a:latin typeface="Times New Roman" pitchFamily="18" charset="0"/>
              <a:cs typeface="Times New Roman" pitchFamily="18" charset="0"/>
            </a:endParaRPr>
          </a:p>
          <a:p>
            <a:pPr algn="l" defTabSz="502920">
              <a:lnSpc>
                <a:spcPts val="2100"/>
              </a:lnSpc>
            </a:pPr>
            <a:endParaRPr lang="en-US" sz="2800" dirty="0">
              <a:solidFill>
                <a:schemeClr val="tx1"/>
              </a:solidFill>
              <a:latin typeface="Times New Roman" pitchFamily="18" charset="0"/>
              <a:cs typeface="Times New Roman" pitchFamily="18" charset="0"/>
            </a:endParaRPr>
          </a:p>
        </p:txBody>
      </p:sp>
      <p:pic>
        <p:nvPicPr>
          <p:cNvPr id="2050" name="Picture 2" descr="C:\Documents and Settings\ME\Desktop\Longleafppt\1_4_bragg_pineleaf.jpg"/>
          <p:cNvPicPr>
            <a:picLocks noChangeAspect="1" noChangeArrowheads="1"/>
          </p:cNvPicPr>
          <p:nvPr/>
        </p:nvPicPr>
        <p:blipFill>
          <a:blip r:embed="rId2" cstate="email"/>
          <a:srcRect/>
          <a:stretch>
            <a:fillRect/>
          </a:stretch>
        </p:blipFill>
        <p:spPr bwMode="auto">
          <a:xfrm>
            <a:off x="6934200" y="3352800"/>
            <a:ext cx="2000250" cy="2667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685800"/>
            <a:ext cx="6654957" cy="914400"/>
          </a:xfrm>
        </p:spPr>
        <p:txBody>
          <a:bodyPr>
            <a:noAutofit/>
          </a:bodyPr>
          <a:lstStyle/>
          <a:p>
            <a:pPr algn="l"/>
            <a:r>
              <a:rPr lang="en-US" sz="3600" dirty="0" smtClean="0">
                <a:latin typeface="Times New Roman" pitchFamily="18" charset="0"/>
                <a:cs typeface="Times New Roman" pitchFamily="18" charset="0"/>
              </a:rPr>
              <a:t>Distinct and Diverse Forest Type</a:t>
            </a:r>
            <a:endParaRPr lang="en-US" sz="3600" dirty="0">
              <a:latin typeface="Times New Roman" pitchFamily="18" charset="0"/>
              <a:cs typeface="Times New Roman" pitchFamily="18" charset="0"/>
            </a:endParaRPr>
          </a:p>
        </p:txBody>
      </p:sp>
      <p:sp>
        <p:nvSpPr>
          <p:cNvPr id="4" name="Rectangle 3"/>
          <p:cNvSpPr/>
          <p:nvPr/>
        </p:nvSpPr>
        <p:spPr>
          <a:xfrm>
            <a:off x="533400" y="1565970"/>
            <a:ext cx="5105400" cy="5262979"/>
          </a:xfrm>
          <a:prstGeom prst="rect">
            <a:avLst/>
          </a:prstGeom>
        </p:spPr>
        <p:txBody>
          <a:bodyPr wrap="square">
            <a:spAutoFit/>
          </a:bodyPr>
          <a:lstStyle/>
          <a:p>
            <a:pPr marL="457200" indent="-457200">
              <a:buFont typeface="Arial" pitchFamily="34" charset="0"/>
              <a:buChar char="•"/>
            </a:pPr>
            <a:r>
              <a:rPr lang="en-US" sz="2800" dirty="0" smtClean="0">
                <a:latin typeface="Times New Roman" pitchFamily="18" charset="0"/>
                <a:cs typeface="Times New Roman" pitchFamily="18" charset="0"/>
              </a:rPr>
              <a:t>Species diversity is distributed across 12 longleaf pine ecological systems (</a:t>
            </a:r>
            <a:r>
              <a:rPr lang="en-US" sz="2800" dirty="0" err="1" smtClean="0">
                <a:latin typeface="Times New Roman" pitchFamily="18" charset="0"/>
                <a:cs typeface="Times New Roman" pitchFamily="18" charset="0"/>
              </a:rPr>
              <a:t>NatureServe</a:t>
            </a:r>
            <a:r>
              <a:rPr lang="en-US" sz="2800" dirty="0" smtClean="0">
                <a:latin typeface="Times New Roman" pitchFamily="18" charset="0"/>
                <a:cs typeface="Times New Roman" pitchFamily="18" charset="0"/>
              </a:rPr>
              <a:t>)</a:t>
            </a:r>
          </a:p>
          <a:p>
            <a:pPr marL="457200" indent="-457200">
              <a:buFont typeface="Arial" pitchFamily="34" charset="0"/>
              <a:buChar char="•"/>
            </a:pPr>
            <a:r>
              <a:rPr lang="en-US" sz="2800" dirty="0" smtClean="0">
                <a:latin typeface="Times New Roman" pitchFamily="18" charset="0"/>
                <a:cs typeface="Times New Roman" pitchFamily="18" charset="0"/>
              </a:rPr>
              <a:t>Hydrologically</a:t>
            </a:r>
            <a:r>
              <a:rPr lang="en-US" sz="2800" dirty="0">
                <a:latin typeface="Times New Roman" pitchFamily="18" charset="0"/>
                <a:cs typeface="Times New Roman" pitchFamily="18" charset="0"/>
              </a:rPr>
              <a:t> ranging from </a:t>
            </a:r>
            <a:r>
              <a:rPr lang="en-US" sz="2800" dirty="0" smtClean="0">
                <a:latin typeface="Times New Roman" pitchFamily="18" charset="0"/>
                <a:cs typeface="Times New Roman" pitchFamily="18" charset="0"/>
              </a:rPr>
              <a:t>sandhills to mesic wet savannas</a:t>
            </a:r>
          </a:p>
          <a:p>
            <a:pPr marL="457200" indent="-457200">
              <a:buFont typeface="Arial" pitchFamily="34" charset="0"/>
              <a:buChar char="•"/>
            </a:pPr>
            <a:r>
              <a:rPr lang="en-US" sz="2800" dirty="0" smtClean="0">
                <a:latin typeface="Times New Roman" pitchFamily="18" charset="0"/>
                <a:cs typeface="Times New Roman" pitchFamily="18" charset="0"/>
              </a:rPr>
              <a:t>Geographically ranging from the Atlantic Coastal Plain to the West Gulf Coastal Plain</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5" name="Picture 4" descr="rangemap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5000" y="4038600"/>
            <a:ext cx="2997357" cy="2004905"/>
          </a:xfrm>
          <a:prstGeom prst="rect">
            <a:avLst/>
          </a:prstGeom>
          <a:ln>
            <a:noFill/>
          </a:ln>
          <a:effectLst>
            <a:outerShdw blurRad="292100" dist="139700" dir="2700000" algn="tl" rotWithShape="0">
              <a:srgbClr val="333333">
                <a:alpha val="65000"/>
              </a:srgbClr>
            </a:outerShdw>
          </a:effectLst>
        </p:spPr>
      </p:pic>
      <p:pic>
        <p:nvPicPr>
          <p:cNvPr id="6" name="Picture 3" descr="QuailCoverBreak_PineyWoo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828800"/>
            <a:ext cx="2743200" cy="17813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2713037"/>
            <a:ext cx="8382000" cy="2849563"/>
          </a:xfrm>
        </p:spPr>
        <p:txBody>
          <a:bodyPr>
            <a:noAutofit/>
          </a:bodyPr>
          <a:lstStyle/>
          <a:p>
            <a:r>
              <a:rPr lang="en-US" sz="2400" dirty="0" smtClean="0">
                <a:latin typeface="Times New Roman" pitchFamily="18" charset="0"/>
                <a:cs typeface="Times New Roman" pitchFamily="18" charset="0"/>
              </a:rPr>
              <a:t>What benefits are you looking for in longleaf pine management?</a:t>
            </a:r>
            <a:endParaRPr lang="en-US" sz="2400" dirty="0" smtClean="0">
              <a:latin typeface="Times New Roman" pitchFamily="18" charset="0"/>
              <a:cs typeface="Times New Roman" pitchFamily="18" charset="0"/>
            </a:endParaRPr>
          </a:p>
          <a:p>
            <a:endParaRPr lang="en-US" sz="105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How will longleaf management change the way you manage your property or client lands?</a:t>
            </a:r>
            <a:endParaRPr lang="en-US" sz="2400" dirty="0" smtClean="0">
              <a:latin typeface="Times New Roman" pitchFamily="18" charset="0"/>
              <a:cs typeface="Times New Roman" pitchFamily="18" charset="0"/>
            </a:endParaRPr>
          </a:p>
          <a:p>
            <a:pPr marL="0" indent="0">
              <a:buNone/>
            </a:pPr>
            <a:endParaRPr lang="en-US" sz="105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What are some concerns new concerns you might have to longleaf management?</a:t>
            </a:r>
            <a:endParaRPr lang="en-US" sz="2400" dirty="0">
              <a:latin typeface="Times New Roman" pitchFamily="18" charset="0"/>
              <a:cs typeface="Times New Roman" pitchFamily="18" charset="0"/>
            </a:endParaRPr>
          </a:p>
        </p:txBody>
      </p:sp>
      <p:pic>
        <p:nvPicPr>
          <p:cNvPr id="10" name="Picture 5"/>
          <p:cNvPicPr>
            <a:picLocks noChangeAspect="1"/>
          </p:cNvPicPr>
          <p:nvPr/>
        </p:nvPicPr>
        <p:blipFill>
          <a:blip r:embed="rId3" cstate="email"/>
          <a:srcRect/>
          <a:stretch>
            <a:fillRect/>
          </a:stretch>
        </p:blipFill>
        <p:spPr bwMode="auto">
          <a:xfrm>
            <a:off x="0" y="-21266"/>
            <a:ext cx="9144000" cy="1835150"/>
          </a:xfrm>
          <a:prstGeom prst="rect">
            <a:avLst/>
          </a:prstGeom>
          <a:noFill/>
          <a:ln w="9525">
            <a:noFill/>
            <a:miter lim="800000"/>
            <a:headEnd/>
            <a:tailEnd/>
          </a:ln>
        </p:spPr>
      </p:pic>
      <p:sp>
        <p:nvSpPr>
          <p:cNvPr id="5" name="Title 4"/>
          <p:cNvSpPr>
            <a:spLocks noGrp="1"/>
          </p:cNvSpPr>
          <p:nvPr>
            <p:ph type="title"/>
          </p:nvPr>
        </p:nvSpPr>
        <p:spPr>
          <a:xfrm>
            <a:off x="381000" y="1600200"/>
            <a:ext cx="8229600" cy="1143000"/>
          </a:xfrm>
        </p:spPr>
        <p:txBody>
          <a:bodyPr>
            <a:normAutofit/>
          </a:bodyPr>
          <a:lstStyle/>
          <a:p>
            <a:r>
              <a:rPr lang="en-US" dirty="0" smtClean="0">
                <a:latin typeface="Times New Roman" pitchFamily="18" charset="0"/>
                <a:cs typeface="Times New Roman" pitchFamily="18" charset="0"/>
              </a:rPr>
              <a:t>QUESTIONS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36987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68475"/>
            <a:ext cx="8229600" cy="1143000"/>
          </a:xfrm>
        </p:spPr>
        <p:txBody>
          <a:bodyPr>
            <a:noAutofit/>
          </a:bodyPr>
          <a:lstStyle/>
          <a:p>
            <a:r>
              <a:rPr lang="en-US" sz="3600" dirty="0" smtClean="0">
                <a:latin typeface="Times New Roman" pitchFamily="18" charset="0"/>
                <a:cs typeface="Times New Roman" pitchFamily="18" charset="0"/>
              </a:rPr>
              <a:t>America’s Longleaf a Restoration Initiative</a:t>
            </a:r>
            <a:endParaRPr lang="en-US" sz="3600" dirty="0">
              <a:latin typeface="Times New Roman" pitchFamily="18" charset="0"/>
              <a:cs typeface="Times New Roman" pitchFamily="18" charset="0"/>
            </a:endParaRPr>
          </a:p>
        </p:txBody>
      </p:sp>
      <p:sp>
        <p:nvSpPr>
          <p:cNvPr id="6" name="Content Placeholder 5"/>
          <p:cNvSpPr>
            <a:spLocks noGrp="1"/>
          </p:cNvSpPr>
          <p:nvPr>
            <p:ph idx="1"/>
          </p:nvPr>
        </p:nvSpPr>
        <p:spPr>
          <a:xfrm>
            <a:off x="1981200" y="3048000"/>
            <a:ext cx="6096000" cy="2849563"/>
          </a:xfrm>
        </p:spPr>
        <p:txBody>
          <a:bodyPr/>
          <a:lstStyle/>
          <a:p>
            <a:r>
              <a:rPr lang="en-US" sz="2800" dirty="0" smtClean="0">
                <a:latin typeface="Times New Roman" pitchFamily="18" charset="0"/>
                <a:cs typeface="Times New Roman" pitchFamily="18" charset="0"/>
              </a:rPr>
              <a:t>Conservation Plan</a:t>
            </a:r>
          </a:p>
          <a:p>
            <a:r>
              <a:rPr lang="en-US" sz="2800" dirty="0" smtClean="0">
                <a:latin typeface="Times New Roman" pitchFamily="18" charset="0"/>
                <a:cs typeface="Times New Roman" pitchFamily="18" charset="0"/>
              </a:rPr>
              <a:t>Plan Highlights</a:t>
            </a:r>
          </a:p>
          <a:p>
            <a:r>
              <a:rPr lang="en-US" sz="2800" dirty="0" smtClean="0">
                <a:latin typeface="Times New Roman" pitchFamily="18" charset="0"/>
                <a:cs typeface="Times New Roman" pitchFamily="18" charset="0"/>
              </a:rPr>
              <a:t>Local </a:t>
            </a:r>
            <a:r>
              <a:rPr lang="en-US" sz="2800" dirty="0" smtClean="0">
                <a:latin typeface="Times New Roman" pitchFamily="18" charset="0"/>
                <a:cs typeface="Times New Roman" pitchFamily="18" charset="0"/>
              </a:rPr>
              <a:t>Implementation Teams</a:t>
            </a:r>
          </a:p>
        </p:txBody>
      </p:sp>
      <p:pic>
        <p:nvPicPr>
          <p:cNvPr id="9" name="Picture 4" descr="September 28. 2007 024.JPG"/>
          <p:cNvPicPr>
            <a:picLocks noChangeAspect="1"/>
          </p:cNvPicPr>
          <p:nvPr/>
        </p:nvPicPr>
        <p:blipFill>
          <a:blip r:embed="rId3" cstate="email"/>
          <a:srcRect/>
          <a:stretch>
            <a:fillRect/>
          </a:stretch>
        </p:blipFill>
        <p:spPr bwMode="auto">
          <a:xfrm>
            <a:off x="0" y="-21265"/>
            <a:ext cx="9144000" cy="1850066"/>
          </a:xfrm>
          <a:prstGeom prst="rect">
            <a:avLst/>
          </a:prstGeom>
          <a:noFill/>
          <a:ln w="9525">
            <a:noFill/>
            <a:miter lim="800000"/>
            <a:headEnd/>
            <a:tailEnd/>
          </a:ln>
        </p:spPr>
      </p:pic>
    </p:spTree>
    <p:extLst>
      <p:ext uri="{BB962C8B-B14F-4D97-AF65-F5344CB8AC3E}">
        <p14:creationId xmlns:p14="http://schemas.microsoft.com/office/powerpoint/2010/main" val="324741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8600" y="609600"/>
            <a:ext cx="8229600" cy="646331"/>
          </a:xfrm>
          <a:prstGeom prst="rect">
            <a:avLst/>
          </a:prstGeom>
          <a:noFill/>
          <a:ln w="9525">
            <a:noFill/>
            <a:miter lim="800000"/>
            <a:headEnd/>
            <a:tailEnd/>
          </a:ln>
        </p:spPr>
        <p:txBody>
          <a:bodyPr wrap="square">
            <a:spAutoFit/>
          </a:bodyPr>
          <a:lstStyle/>
          <a:p>
            <a:pPr algn="ctr"/>
            <a:r>
              <a:rPr lang="en-US" sz="3600" dirty="0">
                <a:latin typeface="Times New Roman" pitchFamily="18" charset="0"/>
                <a:cs typeface="Times New Roman" pitchFamily="18" charset="0"/>
              </a:rPr>
              <a:t>Conservation Plan</a:t>
            </a:r>
          </a:p>
        </p:txBody>
      </p:sp>
      <p:sp>
        <p:nvSpPr>
          <p:cNvPr id="22531" name="Rectangle 7"/>
          <p:cNvSpPr>
            <a:spLocks noChangeArrowheads="1"/>
          </p:cNvSpPr>
          <p:nvPr/>
        </p:nvSpPr>
        <p:spPr bwMode="auto">
          <a:xfrm>
            <a:off x="4648200" y="1668482"/>
            <a:ext cx="4191000" cy="3970318"/>
          </a:xfrm>
          <a:prstGeom prst="rect">
            <a:avLst/>
          </a:prstGeom>
          <a:noFill/>
          <a:ln w="9525">
            <a:noFill/>
            <a:miter lim="800000"/>
            <a:headEnd/>
            <a:tailEnd/>
          </a:ln>
        </p:spPr>
        <p:txBody>
          <a:bodyPr>
            <a:spAutoFit/>
          </a:bodyPr>
          <a:lstStyle/>
          <a:p>
            <a:pPr marL="457200" indent="-457200">
              <a:buFont typeface="Arial" pitchFamily="34" charset="0"/>
              <a:buChar char="•"/>
              <a:defRPr/>
            </a:pPr>
            <a:r>
              <a:rPr lang="en-US" sz="2800" dirty="0">
                <a:latin typeface="Times New Roman" pitchFamily="18" charset="0"/>
                <a:cs typeface="Times New Roman" pitchFamily="18" charset="0"/>
              </a:rPr>
              <a:t>America’s Longleaf Initiative established</a:t>
            </a:r>
          </a:p>
          <a:p>
            <a:pPr marL="457200" indent="-457200">
              <a:buFont typeface="Arial" pitchFamily="34" charset="0"/>
              <a:buChar char="•"/>
              <a:defRPr/>
            </a:pPr>
            <a:r>
              <a:rPr lang="en-US" sz="2800" dirty="0">
                <a:latin typeface="Times New Roman" pitchFamily="18" charset="0"/>
                <a:cs typeface="Times New Roman" pitchFamily="18" charset="0"/>
              </a:rPr>
              <a:t>Draft a Range-wide LLP Conservation Plan</a:t>
            </a:r>
          </a:p>
          <a:p>
            <a:pPr marL="457200" indent="-457200">
              <a:buFont typeface="Arial" pitchFamily="34" charset="0"/>
              <a:buChar char="•"/>
              <a:defRPr/>
            </a:pPr>
            <a:r>
              <a:rPr lang="en-US" sz="2800" dirty="0">
                <a:latin typeface="Times New Roman" pitchFamily="18" charset="0"/>
                <a:cs typeface="Times New Roman" pitchFamily="18" charset="0"/>
              </a:rPr>
              <a:t>Intensive Charrette, over 120 professionals</a:t>
            </a:r>
          </a:p>
          <a:p>
            <a:pPr marL="457200" indent="-457200">
              <a:buFont typeface="Arial" pitchFamily="34" charset="0"/>
              <a:buChar char="•"/>
              <a:defRPr/>
            </a:pPr>
            <a:r>
              <a:rPr lang="en-US" sz="2800" dirty="0">
                <a:latin typeface="Times New Roman" pitchFamily="18" charset="0"/>
                <a:cs typeface="Times New Roman" pitchFamily="18" charset="0"/>
              </a:rPr>
              <a:t>Released March 2009</a:t>
            </a:r>
          </a:p>
          <a:p>
            <a:pPr marL="457200" indent="-457200">
              <a:buFont typeface="Arial" pitchFamily="34" charset="0"/>
              <a:buChar char="•"/>
              <a:defRPr/>
            </a:pPr>
            <a:r>
              <a:rPr lang="en-US" sz="2800" dirty="0">
                <a:latin typeface="Times New Roman" pitchFamily="18" charset="0"/>
                <a:cs typeface="Times New Roman" pitchFamily="18" charset="0"/>
              </a:rPr>
              <a:t>80+ Key actions identified in the </a:t>
            </a:r>
            <a:r>
              <a:rPr lang="en-US" sz="2800" dirty="0" smtClean="0">
                <a:latin typeface="Times New Roman" pitchFamily="18" charset="0"/>
                <a:cs typeface="Times New Roman" pitchFamily="18" charset="0"/>
              </a:rPr>
              <a:t>plan</a:t>
            </a:r>
            <a:endParaRPr lang="en-US" sz="2800" dirty="0">
              <a:latin typeface="Times New Roman" pitchFamily="18" charset="0"/>
              <a:cs typeface="Times New Roman" pitchFamily="18" charset="0"/>
            </a:endParaRPr>
          </a:p>
        </p:txBody>
      </p:sp>
      <p:pic>
        <p:nvPicPr>
          <p:cNvPr id="17413" name="Picture 6"/>
          <p:cNvPicPr>
            <a:picLocks noChangeAspect="1" noChangeArrowheads="1"/>
          </p:cNvPicPr>
          <p:nvPr/>
        </p:nvPicPr>
        <p:blipFill>
          <a:blip r:embed="rId3" cstate="email"/>
          <a:srcRect/>
          <a:stretch>
            <a:fillRect/>
          </a:stretch>
        </p:blipFill>
        <p:spPr bwMode="auto">
          <a:xfrm>
            <a:off x="914400" y="1524000"/>
            <a:ext cx="3489325" cy="4676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6240486"/>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762000"/>
            <a:ext cx="8153400" cy="838200"/>
          </a:xfrm>
        </p:spPr>
        <p:txBody>
          <a:bodyPr/>
          <a:lstStyle/>
          <a:p>
            <a:pPr eaLnBrk="1" hangingPunct="1">
              <a:defRPr/>
            </a:pPr>
            <a:r>
              <a:rPr lang="en-US" sz="3600" dirty="0" smtClean="0">
                <a:solidFill>
                  <a:schemeClr val="tx1">
                    <a:lumMod val="95000"/>
                    <a:lumOff val="5000"/>
                  </a:schemeClr>
                </a:solidFill>
                <a:latin typeface="Times New Roman" pitchFamily="18" charset="0"/>
                <a:cs typeface="Times New Roman" pitchFamily="18" charset="0"/>
              </a:rPr>
              <a:t>LLP Conservation Plan </a:t>
            </a:r>
          </a:p>
        </p:txBody>
      </p:sp>
      <p:sp>
        <p:nvSpPr>
          <p:cNvPr id="23555" name="Content Placeholder 2"/>
          <p:cNvSpPr>
            <a:spLocks noGrp="1"/>
          </p:cNvSpPr>
          <p:nvPr>
            <p:ph idx="1"/>
          </p:nvPr>
        </p:nvSpPr>
        <p:spPr>
          <a:xfrm>
            <a:off x="914400" y="1524000"/>
            <a:ext cx="7848600" cy="4419600"/>
          </a:xfrm>
        </p:spPr>
        <p:txBody>
          <a:bodyPr/>
          <a:lstStyle/>
          <a:p>
            <a:pPr eaLnBrk="1" hangingPunct="1">
              <a:spcBef>
                <a:spcPts val="600"/>
              </a:spcBef>
              <a:buClr>
                <a:schemeClr val="tx1"/>
              </a:buClr>
              <a:defRPr/>
            </a:pPr>
            <a:r>
              <a:rPr lang="en-US" sz="2800" dirty="0" smtClean="0">
                <a:latin typeface="Times New Roman" pitchFamily="18" charset="0"/>
                <a:cs typeface="Times New Roman" pitchFamily="18" charset="0"/>
              </a:rPr>
              <a:t>Provides a “road map” to conserve longleaf range-wide</a:t>
            </a:r>
          </a:p>
          <a:p>
            <a:pPr eaLnBrk="1" hangingPunct="1">
              <a:spcBef>
                <a:spcPts val="600"/>
              </a:spcBef>
              <a:buClrTx/>
              <a:defRPr/>
            </a:pPr>
            <a:r>
              <a:rPr lang="en-US" sz="2800" dirty="0" smtClean="0">
                <a:latin typeface="Times New Roman" pitchFamily="18" charset="0"/>
                <a:cs typeface="Times New Roman" pitchFamily="18" charset="0"/>
              </a:rPr>
              <a:t>Establishes goal to move from 3.4 million existing acres to 8 million acres in 15 years (80% of increase on private lands)</a:t>
            </a:r>
          </a:p>
          <a:p>
            <a:pPr eaLnBrk="1" hangingPunct="1">
              <a:spcBef>
                <a:spcPts val="600"/>
              </a:spcBef>
              <a:buClrTx/>
              <a:defRPr/>
            </a:pPr>
            <a:r>
              <a:rPr lang="en-US" sz="2800" dirty="0" smtClean="0">
                <a:latin typeface="Times New Roman" pitchFamily="18" charset="0"/>
                <a:cs typeface="Times New Roman" pitchFamily="18" charset="0"/>
              </a:rPr>
              <a:t>Establishes 6 overarching strategies to achieve the goals from local to national levels</a:t>
            </a:r>
          </a:p>
        </p:txBody>
      </p:sp>
      <p:pic>
        <p:nvPicPr>
          <p:cNvPr id="18436" name="Picture 5"/>
          <p:cNvPicPr>
            <a:picLocks noChangeAspect="1" noChangeArrowheads="1"/>
          </p:cNvPicPr>
          <p:nvPr/>
        </p:nvPicPr>
        <p:blipFill>
          <a:blip r:embed="rId3" cstate="email"/>
          <a:srcRect/>
          <a:stretch>
            <a:fillRect/>
          </a:stretch>
        </p:blipFill>
        <p:spPr bwMode="auto">
          <a:xfrm>
            <a:off x="457200" y="5135562"/>
            <a:ext cx="8245475" cy="1417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292813"/>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0" y="838200"/>
            <a:ext cx="9144000" cy="838200"/>
          </a:xfrm>
        </p:spPr>
        <p:txBody>
          <a:bodyPr/>
          <a:lstStyle/>
          <a:p>
            <a:pPr algn="ctr" eaLnBrk="1" hangingPunct="1"/>
            <a:r>
              <a:rPr lang="en-US" sz="3600" dirty="0" smtClean="0">
                <a:latin typeface="Times New Roman" pitchFamily="18" charset="0"/>
                <a:cs typeface="Times New Roman" pitchFamily="18" charset="0"/>
              </a:rPr>
              <a:t>Six Overarching Strategies</a:t>
            </a:r>
          </a:p>
        </p:txBody>
      </p:sp>
      <p:sp>
        <p:nvSpPr>
          <p:cNvPr id="15363" name="Rectangle 3"/>
          <p:cNvSpPr>
            <a:spLocks noGrp="1"/>
          </p:cNvSpPr>
          <p:nvPr>
            <p:ph idx="1"/>
          </p:nvPr>
        </p:nvSpPr>
        <p:spPr>
          <a:xfrm>
            <a:off x="685800" y="2438400"/>
            <a:ext cx="5562600" cy="3429000"/>
          </a:xfrm>
        </p:spPr>
        <p:txBody>
          <a:bodyPr/>
          <a:lstStyle/>
          <a:p>
            <a:pPr eaLnBrk="1" hangingPunct="1">
              <a:buFont typeface="Lucida Grande"/>
              <a:buNone/>
            </a:pPr>
            <a:r>
              <a:rPr lang="en-US" sz="2800" dirty="0" smtClean="0">
                <a:latin typeface="Times New Roman" pitchFamily="18" charset="0"/>
                <a:cs typeface="Times New Roman" pitchFamily="18" charset="0"/>
              </a:rPr>
              <a:t>1.  Public Lands</a:t>
            </a:r>
          </a:p>
          <a:p>
            <a:pPr eaLnBrk="1" hangingPunct="1">
              <a:buFont typeface="Lucida Grande"/>
              <a:buNone/>
            </a:pPr>
            <a:r>
              <a:rPr lang="en-US" sz="2800" dirty="0" smtClean="0">
                <a:latin typeface="Times New Roman" pitchFamily="18" charset="0"/>
                <a:cs typeface="Times New Roman" pitchFamily="18" charset="0"/>
              </a:rPr>
              <a:t>2.  Private Lands</a:t>
            </a:r>
          </a:p>
          <a:p>
            <a:pPr eaLnBrk="1" hangingPunct="1">
              <a:buFont typeface="Lucida Grande"/>
              <a:buNone/>
            </a:pPr>
            <a:r>
              <a:rPr lang="en-US" sz="2800" dirty="0" smtClean="0">
                <a:latin typeface="Times New Roman" pitchFamily="18" charset="0"/>
                <a:cs typeface="Times New Roman" pitchFamily="18" charset="0"/>
              </a:rPr>
              <a:t>3.  Economic and Market-based</a:t>
            </a:r>
          </a:p>
          <a:p>
            <a:pPr eaLnBrk="1" hangingPunct="1">
              <a:buFont typeface="Lucida Grande"/>
              <a:buNone/>
            </a:pPr>
            <a:r>
              <a:rPr lang="en-US" sz="2800" dirty="0" smtClean="0">
                <a:latin typeface="Times New Roman" pitchFamily="18" charset="0"/>
                <a:cs typeface="Times New Roman" pitchFamily="18" charset="0"/>
              </a:rPr>
              <a:t>4.  Fire Management</a:t>
            </a:r>
          </a:p>
          <a:p>
            <a:pPr eaLnBrk="1" hangingPunct="1">
              <a:buFont typeface="Lucida Grande"/>
              <a:buNone/>
            </a:pPr>
            <a:r>
              <a:rPr lang="en-US" sz="2800" dirty="0" smtClean="0">
                <a:latin typeface="Times New Roman" pitchFamily="18" charset="0"/>
                <a:cs typeface="Times New Roman" pitchFamily="18" charset="0"/>
              </a:rPr>
              <a:t>5.  Understory and Overstory</a:t>
            </a:r>
          </a:p>
          <a:p>
            <a:pPr eaLnBrk="1" hangingPunct="1">
              <a:buFont typeface="Lucida Grande"/>
              <a:buNone/>
            </a:pPr>
            <a:r>
              <a:rPr lang="en-US" sz="2800" dirty="0" smtClean="0">
                <a:latin typeface="Times New Roman" pitchFamily="18" charset="0"/>
                <a:cs typeface="Times New Roman" pitchFamily="18" charset="0"/>
              </a:rPr>
              <a:t>6.  Climate Change</a:t>
            </a:r>
          </a:p>
        </p:txBody>
      </p:sp>
      <p:pic>
        <p:nvPicPr>
          <p:cNvPr id="4" name="Content Placeholder 3"/>
          <p:cNvPicPr>
            <a:picLocks noChangeAspect="1"/>
          </p:cNvPicPr>
          <p:nvPr/>
        </p:nvPicPr>
        <p:blipFill>
          <a:blip r:embed="rId3" cstate="email"/>
          <a:srcRect/>
          <a:stretch>
            <a:fillRect/>
          </a:stretch>
        </p:blipFill>
        <p:spPr bwMode="auto">
          <a:xfrm>
            <a:off x="5697538" y="2362200"/>
            <a:ext cx="3065462" cy="411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94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Tom\Documents\Longleaf Feb 09\CP 4.1 To BAH\Appendix B Rangewide2  2.23.09.bmp"/>
          <p:cNvPicPr>
            <a:picLocks noGrp="1" noChangeAspect="1" noChangeArrowheads="1"/>
          </p:cNvPicPr>
          <p:nvPr>
            <p:ph idx="1"/>
          </p:nvPr>
        </p:nvPicPr>
        <p:blipFill>
          <a:blip r:embed="rId3" cstate="email"/>
          <a:srcRect/>
          <a:stretch>
            <a:fillRect/>
          </a:stretch>
        </p:blipFill>
        <p:spPr>
          <a:xfrm>
            <a:off x="0" y="-31750"/>
            <a:ext cx="9144000" cy="6889750"/>
          </a:xfrm>
        </p:spPr>
      </p:pic>
    </p:spTree>
    <p:extLst>
      <p:ext uri="{BB962C8B-B14F-4D97-AF65-F5344CB8AC3E}">
        <p14:creationId xmlns:p14="http://schemas.microsoft.com/office/powerpoint/2010/main" val="3151547278"/>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email"/>
          <a:srcRect/>
          <a:stretch>
            <a:fillRect/>
          </a:stretch>
        </p:blipFill>
        <p:spPr bwMode="auto">
          <a:xfrm>
            <a:off x="-122238" y="-95250"/>
            <a:ext cx="9388476" cy="7048500"/>
          </a:xfrm>
          <a:prstGeom prst="rect">
            <a:avLst/>
          </a:prstGeom>
          <a:noFill/>
          <a:ln w="9525">
            <a:noFill/>
            <a:miter lim="800000"/>
            <a:headEnd/>
            <a:tailEnd/>
          </a:ln>
          <a:effectLst/>
        </p:spPr>
      </p:pic>
      <p:sp>
        <p:nvSpPr>
          <p:cNvPr id="4" name="TextBox 3"/>
          <p:cNvSpPr txBox="1"/>
          <p:nvPr/>
        </p:nvSpPr>
        <p:spPr>
          <a:xfrm>
            <a:off x="533400" y="2057400"/>
            <a:ext cx="8077200" cy="2616101"/>
          </a:xfrm>
          <a:prstGeom prst="rect">
            <a:avLst/>
          </a:prstGeom>
          <a:solidFill>
            <a:schemeClr val="bg2">
              <a:lumMod val="25000"/>
              <a:alpha val="32000"/>
            </a:schemeClr>
          </a:solidFill>
        </p:spPr>
        <p:txBody>
          <a:bodyPr>
            <a:spAutoFit/>
          </a:bodyPr>
          <a:lstStyle/>
          <a:p>
            <a:pPr>
              <a:defRPr/>
            </a:pPr>
            <a:r>
              <a:rPr lang="en-US" sz="4000" dirty="0">
                <a:solidFill>
                  <a:srgbClr val="FFFF00"/>
                </a:solidFill>
                <a:latin typeface="Times New Roman" pitchFamily="18" charset="0"/>
                <a:cs typeface="Times New Roman" pitchFamily="18" charset="0"/>
              </a:rPr>
              <a:t>Key Actions…</a:t>
            </a:r>
          </a:p>
          <a:p>
            <a:pPr>
              <a:defRPr/>
            </a:pPr>
            <a:endParaRPr lang="en-US" sz="3200" dirty="0">
              <a:solidFill>
                <a:srgbClr val="FFFF00"/>
              </a:solidFill>
              <a:latin typeface="Times New Roman" pitchFamily="18" charset="0"/>
              <a:cs typeface="Times New Roman" pitchFamily="18" charset="0"/>
            </a:endParaRPr>
          </a:p>
          <a:p>
            <a:pPr marL="457200" indent="-457200">
              <a:defRPr/>
            </a:pPr>
            <a:r>
              <a:rPr lang="en-US" sz="3600" dirty="0">
                <a:solidFill>
                  <a:srgbClr val="FFFF00"/>
                </a:solidFill>
                <a:latin typeface="Times New Roman" pitchFamily="18" charset="0"/>
                <a:cs typeface="Times New Roman" pitchFamily="18" charset="0"/>
              </a:rPr>
              <a:t>	</a:t>
            </a:r>
            <a:r>
              <a:rPr lang="en-US" sz="2800" dirty="0">
                <a:solidFill>
                  <a:srgbClr val="FFFF00"/>
                </a:solidFill>
                <a:latin typeface="Times New Roman" pitchFamily="18" charset="0"/>
                <a:cs typeface="Times New Roman" pitchFamily="18" charset="0"/>
              </a:rPr>
              <a:t>Initiate actions to </a:t>
            </a:r>
            <a:r>
              <a:rPr lang="en-US" sz="2800" u="sng" dirty="0" smtClean="0">
                <a:solidFill>
                  <a:srgbClr val="FFFF00"/>
                </a:solidFill>
                <a:latin typeface="Times New Roman" pitchFamily="18" charset="0"/>
                <a:cs typeface="Times New Roman" pitchFamily="18" charset="0"/>
              </a:rPr>
              <a:t>stand-up </a:t>
            </a:r>
            <a:r>
              <a:rPr lang="en-US" sz="2800" u="sng" dirty="0">
                <a:solidFill>
                  <a:srgbClr val="FFFF00"/>
                </a:solidFill>
                <a:latin typeface="Times New Roman" pitchFamily="18" charset="0"/>
                <a:cs typeface="Times New Roman" pitchFamily="18" charset="0"/>
              </a:rPr>
              <a:t>local teams </a:t>
            </a:r>
            <a:r>
              <a:rPr lang="en-US" sz="2800" dirty="0">
                <a:solidFill>
                  <a:srgbClr val="FFFF00"/>
                </a:solidFill>
                <a:latin typeface="Times New Roman" pitchFamily="18" charset="0"/>
                <a:cs typeface="Times New Roman" pitchFamily="18" charset="0"/>
              </a:rPr>
              <a:t>within Significant Geographic Areas to further area-specific planning and on-the-ground actions.</a:t>
            </a:r>
          </a:p>
        </p:txBody>
      </p:sp>
      <p:sp>
        <p:nvSpPr>
          <p:cNvPr id="21507" name="TextBox 4"/>
          <p:cNvSpPr txBox="1">
            <a:spLocks noChangeArrowheads="1"/>
          </p:cNvSpPr>
          <p:nvPr/>
        </p:nvSpPr>
        <p:spPr bwMode="auto">
          <a:xfrm>
            <a:off x="1828800" y="533400"/>
            <a:ext cx="6248400" cy="646331"/>
          </a:xfrm>
          <a:prstGeom prst="rect">
            <a:avLst/>
          </a:prstGeom>
          <a:solidFill>
            <a:schemeClr val="bg2">
              <a:lumMod val="25000"/>
              <a:alpha val="32000"/>
            </a:schemeClr>
          </a:solidFill>
          <a:ln w="9525">
            <a:noFill/>
            <a:miter lim="800000"/>
            <a:headEnd/>
            <a:tailEnd/>
          </a:ln>
        </p:spPr>
        <p:txBody>
          <a:bodyPr wrap="square">
            <a:spAutoFit/>
          </a:bodyPr>
          <a:lstStyle/>
          <a:p>
            <a:r>
              <a:rPr lang="en-US" sz="3600" b="1" dirty="0" smtClean="0">
                <a:solidFill>
                  <a:srgbClr val="FFFF00"/>
                </a:solidFill>
                <a:latin typeface="Times New Roman" pitchFamily="18" charset="0"/>
                <a:cs typeface="Times New Roman" pitchFamily="18" charset="0"/>
              </a:rPr>
              <a:t>Local Implementation Teams</a:t>
            </a:r>
            <a:endParaRPr lang="en-US" sz="3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141777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Users\Tom\Documents\Longleaf Feb 09\CP 4.1 To BAH\Appendix B Rangewide2  2.23.09.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6766" y="1066800"/>
            <a:ext cx="8767234" cy="5791200"/>
          </a:xfrm>
          <a:prstGeom prst="rect">
            <a:avLst/>
          </a:prstGeom>
          <a:noFill/>
          <a:ln w="9525">
            <a:noFill/>
            <a:miter lim="800000"/>
            <a:headEnd/>
            <a:tailEnd/>
          </a:ln>
        </p:spPr>
      </p:pic>
      <p:sp>
        <p:nvSpPr>
          <p:cNvPr id="8" name="5-Point Star 7"/>
          <p:cNvSpPr/>
          <p:nvPr/>
        </p:nvSpPr>
        <p:spPr>
          <a:xfrm>
            <a:off x="7010400" y="2362200"/>
            <a:ext cx="6096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537" name="TextBox 9"/>
          <p:cNvSpPr txBox="1">
            <a:spLocks noChangeArrowheads="1"/>
          </p:cNvSpPr>
          <p:nvPr/>
        </p:nvSpPr>
        <p:spPr bwMode="auto">
          <a:xfrm>
            <a:off x="762000" y="228600"/>
            <a:ext cx="7924800" cy="830997"/>
          </a:xfrm>
          <a:prstGeom prst="rect">
            <a:avLst/>
          </a:prstGeom>
          <a:noFill/>
          <a:ln w="9525">
            <a:noFill/>
            <a:miter lim="800000"/>
            <a:headEnd/>
            <a:tailEnd/>
          </a:ln>
        </p:spPr>
        <p:txBody>
          <a:bodyPr wrap="square">
            <a:spAutoFit/>
          </a:bodyPr>
          <a:lstStyle/>
          <a:p>
            <a:r>
              <a:rPr lang="en-US" sz="2400" b="1" dirty="0" smtClean="0"/>
              <a:t>Significant Landscapes and State/Local </a:t>
            </a:r>
            <a:r>
              <a:rPr lang="en-US" sz="2400" b="1" dirty="0"/>
              <a:t>Teams </a:t>
            </a:r>
            <a:r>
              <a:rPr lang="en-US" sz="2400" b="1" dirty="0" smtClean="0"/>
              <a:t>Under</a:t>
            </a:r>
            <a:r>
              <a:rPr lang="en-US" sz="2400" b="1" i="1" dirty="0" smtClean="0"/>
              <a:t> America’s Longleaf Restoration Initiative</a:t>
            </a:r>
            <a:endParaRPr lang="en-US" sz="2400" b="1" i="1" dirty="0"/>
          </a:p>
        </p:txBody>
      </p:sp>
      <p:sp>
        <p:nvSpPr>
          <p:cNvPr id="15" name="5-Point Star 14"/>
          <p:cNvSpPr/>
          <p:nvPr/>
        </p:nvSpPr>
        <p:spPr>
          <a:xfrm>
            <a:off x="3429000" y="4419600"/>
            <a:ext cx="5334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5-Point Star 11"/>
          <p:cNvSpPr/>
          <p:nvPr/>
        </p:nvSpPr>
        <p:spPr>
          <a:xfrm>
            <a:off x="4572000" y="4038600"/>
            <a:ext cx="5334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5-Point Star 20"/>
          <p:cNvSpPr/>
          <p:nvPr/>
        </p:nvSpPr>
        <p:spPr>
          <a:xfrm>
            <a:off x="4953000" y="2057400"/>
            <a:ext cx="381000" cy="4572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3" name="TextBox 22"/>
          <p:cNvSpPr txBox="1"/>
          <p:nvPr/>
        </p:nvSpPr>
        <p:spPr>
          <a:xfrm>
            <a:off x="5410200" y="2133600"/>
            <a:ext cx="1905000" cy="369332"/>
          </a:xfrm>
          <a:prstGeom prst="rect">
            <a:avLst/>
          </a:prstGeom>
          <a:noFill/>
        </p:spPr>
        <p:txBody>
          <a:bodyPr wrap="square" rtlCol="0">
            <a:spAutoFit/>
          </a:bodyPr>
          <a:lstStyle/>
          <a:p>
            <a:r>
              <a:rPr lang="en-US" dirty="0" smtClean="0"/>
              <a:t>State Teams</a:t>
            </a:r>
            <a:endParaRPr lang="en-US" dirty="0"/>
          </a:p>
        </p:txBody>
      </p:sp>
      <p:sp>
        <p:nvSpPr>
          <p:cNvPr id="22" name="4-Point Star 21"/>
          <p:cNvSpPr/>
          <p:nvPr/>
        </p:nvSpPr>
        <p:spPr>
          <a:xfrm>
            <a:off x="2133600" y="4495800"/>
            <a:ext cx="533400" cy="533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24" name="4-Point Star 23"/>
          <p:cNvSpPr/>
          <p:nvPr/>
        </p:nvSpPr>
        <p:spPr>
          <a:xfrm>
            <a:off x="5486400" y="50292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4-Point Star 24"/>
          <p:cNvSpPr/>
          <p:nvPr/>
        </p:nvSpPr>
        <p:spPr>
          <a:xfrm>
            <a:off x="3429000" y="50292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4-Point Star 25"/>
          <p:cNvSpPr/>
          <p:nvPr/>
        </p:nvSpPr>
        <p:spPr>
          <a:xfrm>
            <a:off x="4114800" y="47244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4-Point Star 26"/>
          <p:cNvSpPr/>
          <p:nvPr/>
        </p:nvSpPr>
        <p:spPr>
          <a:xfrm>
            <a:off x="7391400" y="26670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4-Point Star 27"/>
          <p:cNvSpPr/>
          <p:nvPr/>
        </p:nvSpPr>
        <p:spPr>
          <a:xfrm>
            <a:off x="7315200" y="34290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4-Point Star 28"/>
          <p:cNvSpPr/>
          <p:nvPr/>
        </p:nvSpPr>
        <p:spPr>
          <a:xfrm>
            <a:off x="6629400" y="32766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4-Point Star 29"/>
          <p:cNvSpPr/>
          <p:nvPr/>
        </p:nvSpPr>
        <p:spPr>
          <a:xfrm>
            <a:off x="8001000" y="25908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4-Point Star 30"/>
          <p:cNvSpPr/>
          <p:nvPr/>
        </p:nvSpPr>
        <p:spPr>
          <a:xfrm>
            <a:off x="6629400" y="47244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4-Point Star 31"/>
          <p:cNvSpPr/>
          <p:nvPr/>
        </p:nvSpPr>
        <p:spPr>
          <a:xfrm>
            <a:off x="5486400" y="39624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4-Point Star 32"/>
          <p:cNvSpPr/>
          <p:nvPr/>
        </p:nvSpPr>
        <p:spPr>
          <a:xfrm>
            <a:off x="5867400" y="46482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4-Point Star 33"/>
          <p:cNvSpPr/>
          <p:nvPr/>
        </p:nvSpPr>
        <p:spPr>
          <a:xfrm>
            <a:off x="4876800" y="26670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5486400" y="2667000"/>
            <a:ext cx="1475789" cy="369332"/>
          </a:xfrm>
          <a:prstGeom prst="rect">
            <a:avLst/>
          </a:prstGeom>
          <a:noFill/>
        </p:spPr>
        <p:txBody>
          <a:bodyPr wrap="none" rtlCol="0">
            <a:spAutoFit/>
          </a:bodyPr>
          <a:lstStyle/>
          <a:p>
            <a:r>
              <a:rPr lang="en-US" dirty="0" smtClean="0"/>
              <a:t>Local Teams</a:t>
            </a:r>
            <a:endParaRPr lang="en-US" dirty="0"/>
          </a:p>
        </p:txBody>
      </p:sp>
      <p:sp>
        <p:nvSpPr>
          <p:cNvPr id="36" name="4-Point Star 35"/>
          <p:cNvSpPr/>
          <p:nvPr/>
        </p:nvSpPr>
        <p:spPr>
          <a:xfrm>
            <a:off x="1295400" y="49022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5-Point Star 15"/>
          <p:cNvSpPr/>
          <p:nvPr/>
        </p:nvSpPr>
        <p:spPr>
          <a:xfrm>
            <a:off x="1600200" y="4648200"/>
            <a:ext cx="609600" cy="6096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7" name="5-Point Star 36"/>
          <p:cNvSpPr/>
          <p:nvPr/>
        </p:nvSpPr>
        <p:spPr>
          <a:xfrm>
            <a:off x="7924800" y="1600200"/>
            <a:ext cx="5334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8" name="5-Point Star 37"/>
          <p:cNvSpPr/>
          <p:nvPr/>
        </p:nvSpPr>
        <p:spPr>
          <a:xfrm>
            <a:off x="7010400" y="3162300"/>
            <a:ext cx="5334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9" name="5-Point Star 38"/>
          <p:cNvSpPr/>
          <p:nvPr/>
        </p:nvSpPr>
        <p:spPr>
          <a:xfrm>
            <a:off x="6096000" y="3657600"/>
            <a:ext cx="5334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 name="5-Point Star 39"/>
          <p:cNvSpPr/>
          <p:nvPr/>
        </p:nvSpPr>
        <p:spPr>
          <a:xfrm>
            <a:off x="6249694" y="4876800"/>
            <a:ext cx="533400" cy="533400"/>
          </a:xfrm>
          <a:prstGeom prst="star5">
            <a:avLst/>
          </a:prstGeom>
          <a:solidFill>
            <a:srgbClr val="FFFF00"/>
          </a:solidFill>
          <a:ln>
            <a:solidFill>
              <a:schemeClr val="tx1"/>
            </a:solidFill>
          </a:ln>
          <a:effectLst>
            <a:outerShdw blurRad="40000" dist="76200" dir="5400000"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1" name="4-Point Star 40"/>
          <p:cNvSpPr/>
          <p:nvPr/>
        </p:nvSpPr>
        <p:spPr>
          <a:xfrm>
            <a:off x="4800600" y="3505200"/>
            <a:ext cx="6096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4284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email"/>
          <a:srcRect/>
          <a:stretch>
            <a:fillRect/>
          </a:stretch>
        </p:blipFill>
        <p:spPr bwMode="auto">
          <a:xfrm>
            <a:off x="762000" y="1500155"/>
            <a:ext cx="7932737" cy="5357845"/>
          </a:xfrm>
          <a:prstGeom prst="rect">
            <a:avLst/>
          </a:prstGeom>
          <a:noFill/>
          <a:ln w="9525">
            <a:noFill/>
            <a:miter lim="800000"/>
            <a:headEnd/>
            <a:tailEnd/>
          </a:ln>
          <a:effectLst/>
        </p:spPr>
      </p:pic>
      <p:sp>
        <p:nvSpPr>
          <p:cNvPr id="9" name="Title 1"/>
          <p:cNvSpPr txBox="1">
            <a:spLocks/>
          </p:cNvSpPr>
          <p:nvPr/>
        </p:nvSpPr>
        <p:spPr>
          <a:xfrm>
            <a:off x="228600" y="609600"/>
            <a:ext cx="8534400" cy="990600"/>
          </a:xfrm>
          <a:prstGeom prst="rect">
            <a:avLst/>
          </a:prstGeom>
        </p:spPr>
        <p:txBody>
          <a:bodyPr/>
          <a:lstStyle/>
          <a:p>
            <a:pPr lvl="0" algn="ctr" defTabSz="457200" eaLnBrk="0" hangingPunct="0"/>
            <a:r>
              <a:rPr lang="en-US" sz="2800" dirty="0" smtClean="0">
                <a:latin typeface="Times New Roman" pitchFamily="18" charset="0"/>
                <a:cs typeface="Times New Roman" pitchFamily="18" charset="0"/>
              </a:rPr>
              <a:t>“a continuous, measureless forest, an ocean of trees” </a:t>
            </a:r>
          </a:p>
          <a:p>
            <a:pPr lvl="0" algn="r" defTabSz="457200" eaLnBrk="0" hangingPunct="0"/>
            <a:r>
              <a:rPr lang="en-US" sz="2800" dirty="0" smtClean="0">
                <a:latin typeface="Times New Roman" pitchFamily="18" charset="0"/>
                <a:cs typeface="Times New Roman" pitchFamily="18" charset="0"/>
              </a:rPr>
              <a:t>-J. D. Schoepf (1780)</a:t>
            </a:r>
            <a:endParaRPr kumimoji="0" lang="en-US" sz="2800" b="1" i="0" u="none" strike="noStrike" kern="1200" cap="none" spc="0" normalizeH="0" baseline="0" noProof="0" dirty="0" smtClean="0">
              <a:ln>
                <a:noFill/>
              </a:ln>
              <a:solidFill>
                <a:schemeClr val="tx1"/>
              </a:solidFill>
              <a:effectLst/>
              <a:uLnTx/>
              <a:uFillTx/>
              <a:latin typeface="Times New Roman" pitchFamily="18" charset="0"/>
              <a:ea typeface="Arial Narrow" pitchFamily="34" charset="0"/>
              <a:cs typeface="Times New Roman" pitchFamily="18" charset="0"/>
            </a:endParaRPr>
          </a:p>
        </p:txBody>
      </p:sp>
      <p:sp>
        <p:nvSpPr>
          <p:cNvPr id="10" name="Oval 9"/>
          <p:cNvSpPr/>
          <p:nvPr/>
        </p:nvSpPr>
        <p:spPr>
          <a:xfrm>
            <a:off x="2602442" y="5181600"/>
            <a:ext cx="457200" cy="990600"/>
          </a:xfrm>
          <a:prstGeom prst="ellipse">
            <a:avLst/>
          </a:prstGeom>
          <a:noFill/>
          <a:ln w="3492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2" cstate="email"/>
          <a:srcRect/>
          <a:stretch>
            <a:fillRect/>
          </a:stretch>
        </p:blipFill>
        <p:spPr bwMode="auto">
          <a:xfrm>
            <a:off x="0" y="-152400"/>
            <a:ext cx="9144000" cy="7029938"/>
          </a:xfrm>
          <a:prstGeom prst="rect">
            <a:avLst/>
          </a:prstGeom>
          <a:noFill/>
          <a:ln w="9525">
            <a:noFill/>
            <a:miter lim="800000"/>
            <a:headEnd/>
            <a:tailEnd/>
          </a:ln>
          <a:effectLst/>
        </p:spPr>
      </p:pic>
      <p:sp>
        <p:nvSpPr>
          <p:cNvPr id="5" name="Title 1"/>
          <p:cNvSpPr txBox="1">
            <a:spLocks/>
          </p:cNvSpPr>
          <p:nvPr/>
        </p:nvSpPr>
        <p:spPr bwMode="auto">
          <a:xfrm>
            <a:off x="457200" y="1524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endParaRPr lang="en-US" sz="4400" b="1" kern="1200" dirty="0">
              <a:solidFill>
                <a:srgbClr val="FFFF00"/>
              </a:solidFill>
              <a:latin typeface="Arial" pitchFamily="34" charset="0"/>
              <a:ea typeface="+mn-ea"/>
              <a:cs typeface="Arial" pitchFamily="34" charset="0"/>
            </a:endParaRPr>
          </a:p>
        </p:txBody>
      </p:sp>
      <p:sp>
        <p:nvSpPr>
          <p:cNvPr id="6" name="Content Placeholder 2"/>
          <p:cNvSpPr>
            <a:spLocks noGrp="1"/>
          </p:cNvSpPr>
          <p:nvPr>
            <p:ph idx="1"/>
          </p:nvPr>
        </p:nvSpPr>
        <p:spPr>
          <a:xfrm>
            <a:off x="609600" y="533400"/>
            <a:ext cx="8001000" cy="6019800"/>
          </a:xfrm>
          <a:solidFill>
            <a:schemeClr val="bg2">
              <a:lumMod val="25000"/>
              <a:alpha val="32000"/>
            </a:schemeClr>
          </a:solidFill>
        </p:spPr>
        <p:txBody>
          <a:bodyPr/>
          <a:lstStyle/>
          <a:p>
            <a:pPr marL="0" indent="0" algn="ctr">
              <a:spcBef>
                <a:spcPts val="1800"/>
              </a:spcBef>
              <a:buNone/>
              <a:defRPr/>
            </a:pPr>
            <a:r>
              <a:rPr lang="en-US" sz="3600" b="1" dirty="0" smtClean="0">
                <a:solidFill>
                  <a:srgbClr val="FFFF00"/>
                </a:solidFill>
                <a:latin typeface="Times New Roman" pitchFamily="18" charset="0"/>
                <a:cs typeface="Times New Roman" pitchFamily="18" charset="0"/>
              </a:rPr>
              <a:t>Local Team Functions</a:t>
            </a:r>
          </a:p>
          <a:p>
            <a:pPr>
              <a:spcBef>
                <a:spcPts val="1800"/>
              </a:spcBef>
              <a:buClr>
                <a:srgbClr val="FFFF00"/>
              </a:buClr>
              <a:defRPr/>
            </a:pPr>
            <a:r>
              <a:rPr lang="en-US" sz="3600" dirty="0" smtClean="0">
                <a:solidFill>
                  <a:srgbClr val="FFFF00"/>
                </a:solidFill>
                <a:latin typeface="Times New Roman" pitchFamily="18" charset="0"/>
                <a:cs typeface="Times New Roman" pitchFamily="18" charset="0"/>
              </a:rPr>
              <a:t>Convene</a:t>
            </a:r>
          </a:p>
          <a:p>
            <a:pPr>
              <a:spcBef>
                <a:spcPts val="600"/>
              </a:spcBef>
              <a:buClr>
                <a:srgbClr val="FFFF00"/>
              </a:buClr>
              <a:defRPr/>
            </a:pPr>
            <a:r>
              <a:rPr lang="en-US" sz="3600" dirty="0" smtClean="0">
                <a:solidFill>
                  <a:srgbClr val="FFFF00"/>
                </a:solidFill>
                <a:latin typeface="Times New Roman" pitchFamily="18" charset="0"/>
                <a:cs typeface="Times New Roman" pitchFamily="18" charset="0"/>
              </a:rPr>
              <a:t>Characterize/Assess/Map/Prioritize</a:t>
            </a:r>
          </a:p>
          <a:p>
            <a:pPr>
              <a:spcBef>
                <a:spcPts val="600"/>
              </a:spcBef>
              <a:buClr>
                <a:srgbClr val="FFFF00"/>
              </a:buClr>
              <a:defRPr/>
            </a:pPr>
            <a:r>
              <a:rPr lang="en-US" sz="3600" dirty="0" smtClean="0">
                <a:solidFill>
                  <a:srgbClr val="FFFF00"/>
                </a:solidFill>
                <a:latin typeface="Times New Roman" pitchFamily="18" charset="0"/>
                <a:cs typeface="Times New Roman" pitchFamily="18" charset="0"/>
              </a:rPr>
              <a:t>Set State-Level Goals</a:t>
            </a:r>
          </a:p>
          <a:p>
            <a:pPr>
              <a:spcBef>
                <a:spcPts val="600"/>
              </a:spcBef>
              <a:buClr>
                <a:srgbClr val="FFFF00"/>
              </a:buClr>
              <a:defRPr/>
            </a:pPr>
            <a:r>
              <a:rPr lang="en-US" sz="3600" dirty="0" smtClean="0">
                <a:solidFill>
                  <a:srgbClr val="FFFF00"/>
                </a:solidFill>
                <a:latin typeface="Times New Roman" pitchFamily="18" charset="0"/>
                <a:cs typeface="Times New Roman" pitchFamily="18" charset="0"/>
              </a:rPr>
              <a:t>Propose High Priority Strategies/Timeline</a:t>
            </a:r>
            <a:endParaRPr lang="en-US" sz="3200" dirty="0" smtClean="0">
              <a:solidFill>
                <a:srgbClr val="FFFF00"/>
              </a:solidFill>
              <a:latin typeface="Times New Roman" pitchFamily="18" charset="0"/>
              <a:cs typeface="Times New Roman" pitchFamily="18" charset="0"/>
            </a:endParaRPr>
          </a:p>
          <a:p>
            <a:pPr>
              <a:spcBef>
                <a:spcPts val="600"/>
              </a:spcBef>
              <a:buClr>
                <a:srgbClr val="FFFF00"/>
              </a:buClr>
              <a:defRPr/>
            </a:pPr>
            <a:r>
              <a:rPr lang="en-US" sz="3600" dirty="0" smtClean="0">
                <a:solidFill>
                  <a:srgbClr val="FFFF00"/>
                </a:solidFill>
                <a:latin typeface="Times New Roman" pitchFamily="18" charset="0"/>
                <a:cs typeface="Times New Roman" pitchFamily="18" charset="0"/>
              </a:rPr>
              <a:t>Implement Strategies/Objectives</a:t>
            </a:r>
          </a:p>
          <a:p>
            <a:pPr>
              <a:spcBef>
                <a:spcPts val="600"/>
              </a:spcBef>
              <a:buClr>
                <a:srgbClr val="FFFF00"/>
              </a:buClr>
              <a:defRPr/>
            </a:pPr>
            <a:r>
              <a:rPr lang="en-US" sz="3600" dirty="0" smtClean="0">
                <a:solidFill>
                  <a:srgbClr val="FFFF00"/>
                </a:solidFill>
                <a:latin typeface="Times New Roman" pitchFamily="18" charset="0"/>
                <a:cs typeface="Times New Roman" pitchFamily="18" charset="0"/>
              </a:rPr>
              <a:t>Secure Resources</a:t>
            </a:r>
          </a:p>
          <a:p>
            <a:pPr>
              <a:spcBef>
                <a:spcPts val="600"/>
              </a:spcBef>
              <a:buClr>
                <a:srgbClr val="FFFF00"/>
              </a:buClr>
              <a:defRPr/>
            </a:pPr>
            <a:r>
              <a:rPr lang="en-US" sz="3600" dirty="0" smtClean="0">
                <a:solidFill>
                  <a:srgbClr val="FFFF00"/>
                </a:solidFill>
                <a:latin typeface="Times New Roman" pitchFamily="18" charset="0"/>
                <a:cs typeface="Times New Roman" pitchFamily="18" charset="0"/>
              </a:rPr>
              <a:t>Measure Progress</a:t>
            </a:r>
          </a:p>
        </p:txBody>
      </p:sp>
    </p:spTree>
    <p:extLst>
      <p:ext uri="{BB962C8B-B14F-4D97-AF65-F5344CB8AC3E}">
        <p14:creationId xmlns:p14="http://schemas.microsoft.com/office/powerpoint/2010/main" val="1946934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3" cstate="email"/>
          <a:srcRect/>
          <a:stretch>
            <a:fillRect/>
          </a:stretch>
        </p:blipFill>
        <p:spPr bwMode="auto">
          <a:xfrm>
            <a:off x="0" y="-21266"/>
            <a:ext cx="9144000" cy="1835150"/>
          </a:xfrm>
          <a:prstGeom prst="rect">
            <a:avLst/>
          </a:prstGeom>
          <a:noFill/>
          <a:ln w="9525">
            <a:noFill/>
            <a:miter lim="800000"/>
            <a:headEnd/>
            <a:tailEnd/>
          </a:ln>
        </p:spPr>
      </p:pic>
      <p:sp>
        <p:nvSpPr>
          <p:cNvPr id="5" name="Title 4"/>
          <p:cNvSpPr>
            <a:spLocks noGrp="1"/>
          </p:cNvSpPr>
          <p:nvPr>
            <p:ph type="title"/>
          </p:nvPr>
        </p:nvSpPr>
        <p:spPr>
          <a:xfrm>
            <a:off x="381000" y="1828800"/>
            <a:ext cx="8229600" cy="1143000"/>
          </a:xfrm>
        </p:spPr>
        <p:txBody>
          <a:bodyPr>
            <a:normAutofit fontScale="90000"/>
          </a:bodyPr>
          <a:lstStyle/>
          <a:p>
            <a:r>
              <a:rPr lang="en-US" dirty="0" smtClean="0">
                <a:latin typeface="Times New Roman" pitchFamily="18" charset="0"/>
                <a:cs typeface="Times New Roman" pitchFamily="18" charset="0"/>
              </a:rPr>
              <a:t>QUESTIONS</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533400" y="2408237"/>
            <a:ext cx="8229600" cy="2849563"/>
          </a:xfrm>
        </p:spPr>
        <p:txBody>
          <a:bodyPr>
            <a:noAutofit/>
          </a:bodyPr>
          <a:lstStyle/>
          <a:p>
            <a:r>
              <a:rPr lang="en-US" sz="1800" dirty="0" smtClean="0">
                <a:latin typeface="Times New Roman" pitchFamily="18" charset="0"/>
                <a:cs typeface="Times New Roman" pitchFamily="18" charset="0"/>
              </a:rPr>
              <a:t>You </a:t>
            </a:r>
            <a:r>
              <a:rPr lang="en-US" sz="1800" dirty="0" smtClean="0">
                <a:latin typeface="Times New Roman" pitchFamily="18" charset="0"/>
                <a:cs typeface="Times New Roman" pitchFamily="18" charset="0"/>
              </a:rPr>
              <a:t>seem to have a lot of structure in these local teams– how do they interact or do they with NRCS state Technical Committees, Stewardship Committees, or other institutional bodies that might have  overlapping conservation priorities?</a:t>
            </a:r>
          </a:p>
          <a:p>
            <a:pPr marL="0" indent="0">
              <a:buNone/>
            </a:pPr>
            <a:endParaRPr lang="en-US" sz="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How do local teams interact with one another?  Do they have similar organizational structures or focus areas?</a:t>
            </a:r>
          </a:p>
          <a:p>
            <a:pPr marL="0" indent="0">
              <a:buNone/>
            </a:pPr>
            <a:endParaRPr lang="en-US" sz="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How do local efforts contribute to the overall effort?  Who determines what those efforts are?</a:t>
            </a:r>
          </a:p>
          <a:p>
            <a:pPr marL="0" indent="0">
              <a:buNone/>
            </a:pPr>
            <a:endParaRPr lang="en-US" sz="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What regional structure serves to link these local efforts?</a:t>
            </a:r>
          </a:p>
          <a:p>
            <a:pPr marL="0" indent="0">
              <a:buNone/>
            </a:pPr>
            <a:endParaRPr lang="en-US" sz="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How do local teams find support for their identified priority work?</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611272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email"/>
          <a:srcRect/>
          <a:stretch>
            <a:fillRect/>
          </a:stretch>
        </p:blipFill>
        <p:spPr bwMode="auto">
          <a:xfrm>
            <a:off x="-7938" y="-7938"/>
            <a:ext cx="9159876" cy="6873876"/>
          </a:xfrm>
          <a:prstGeom prst="rect">
            <a:avLst/>
          </a:prstGeom>
          <a:noFill/>
          <a:ln w="9525">
            <a:noFill/>
            <a:miter lim="800000"/>
            <a:headEnd/>
            <a:tailEnd/>
          </a:ln>
          <a:effectLst/>
        </p:spPr>
      </p:pic>
      <p:sp>
        <p:nvSpPr>
          <p:cNvPr id="4" name="Title 1"/>
          <p:cNvSpPr txBox="1">
            <a:spLocks/>
          </p:cNvSpPr>
          <p:nvPr/>
        </p:nvSpPr>
        <p:spPr>
          <a:xfrm>
            <a:off x="2438400" y="5410200"/>
            <a:ext cx="4724400" cy="990600"/>
          </a:xfrm>
          <a:prstGeom prst="rect">
            <a:avLst/>
          </a:prstGeom>
        </p:spPr>
        <p:txBody>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FF00"/>
                </a:solidFill>
                <a:effectLst/>
                <a:uLnTx/>
                <a:uFillTx/>
                <a:latin typeface="Arial Narrow" pitchFamily="34" charset="0"/>
                <a:ea typeface="Arial Narrow" pitchFamily="34" charset="0"/>
                <a:cs typeface="Arial Narrow" pitchFamily="34" charset="0"/>
              </a:rPr>
              <a:t>The beginning…</a:t>
            </a:r>
            <a:endParaRPr kumimoji="0" lang="en-US" sz="3200" b="1" i="0" u="none" strike="noStrike" kern="1200" cap="none" spc="0" normalizeH="0" baseline="0" noProof="0" dirty="0" smtClean="0">
              <a:ln>
                <a:noFill/>
              </a:ln>
              <a:solidFill>
                <a:srgbClr val="FFFF00"/>
              </a:solidFill>
              <a:effectLst/>
              <a:uLnTx/>
              <a:uFillTx/>
              <a:latin typeface="Arial Narrow" pitchFamily="34" charset="0"/>
              <a:ea typeface="Arial Narrow" pitchFamily="34" charset="0"/>
              <a:cs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28600" y="457200"/>
            <a:ext cx="7315200" cy="457200"/>
          </a:xfrm>
          <a:prstGeom prst="rect">
            <a:avLst/>
          </a:prstGeom>
          <a:noFill/>
          <a:ln w="9525">
            <a:noFill/>
            <a:miter lim="800000"/>
            <a:headEnd/>
            <a:tailEnd/>
          </a:ln>
        </p:spPr>
        <p:txBody>
          <a:bodyPr>
            <a:spAutoFit/>
          </a:bodyPr>
          <a:lstStyle/>
          <a:p>
            <a:pPr>
              <a:spcBef>
                <a:spcPct val="50000"/>
              </a:spcBef>
            </a:pPr>
            <a:endParaRPr lang="en-US"/>
          </a:p>
        </p:txBody>
      </p:sp>
      <p:sp>
        <p:nvSpPr>
          <p:cNvPr id="7171" name="Text Box 6"/>
          <p:cNvSpPr txBox="1">
            <a:spLocks noChangeArrowheads="1"/>
          </p:cNvSpPr>
          <p:nvPr/>
        </p:nvSpPr>
        <p:spPr bwMode="auto">
          <a:xfrm>
            <a:off x="762000" y="762000"/>
            <a:ext cx="7924800" cy="646331"/>
          </a:xfrm>
          <a:prstGeom prst="rect">
            <a:avLst/>
          </a:prstGeom>
          <a:noFill/>
          <a:ln w="9525">
            <a:noFill/>
            <a:miter lim="800000"/>
            <a:headEnd/>
            <a:tailEnd/>
          </a:ln>
        </p:spPr>
        <p:txBody>
          <a:bodyPr wrap="square">
            <a:spAutoFit/>
          </a:bodyPr>
          <a:lstStyle/>
          <a:p>
            <a:pPr>
              <a:spcBef>
                <a:spcPct val="50000"/>
              </a:spcBef>
            </a:pPr>
            <a:r>
              <a:rPr lang="en-US" sz="3600" dirty="0" smtClean="0">
                <a:latin typeface="Times New Roman" pitchFamily="18" charset="0"/>
                <a:cs typeface="Times New Roman" pitchFamily="18" charset="0"/>
              </a:rPr>
              <a:t>History of Longleaf Pine in the Colonies</a:t>
            </a:r>
            <a:endParaRPr lang="en-US" sz="3600" dirty="0">
              <a:latin typeface="Times New Roman" pitchFamily="18" charset="0"/>
              <a:cs typeface="Times New Roman" pitchFamily="18" charset="0"/>
            </a:endParaRPr>
          </a:p>
        </p:txBody>
      </p:sp>
      <p:sp>
        <p:nvSpPr>
          <p:cNvPr id="7172" name="Text Box 7"/>
          <p:cNvSpPr txBox="1">
            <a:spLocks noChangeArrowheads="1"/>
          </p:cNvSpPr>
          <p:nvPr/>
        </p:nvSpPr>
        <p:spPr bwMode="auto">
          <a:xfrm>
            <a:off x="762000" y="1524000"/>
            <a:ext cx="4838700" cy="5001369"/>
          </a:xfrm>
          <a:prstGeom prst="rect">
            <a:avLst/>
          </a:prstGeom>
          <a:noFill/>
          <a:ln w="9525">
            <a:noFill/>
            <a:miter lim="800000"/>
            <a:headEnd/>
            <a:tailEnd/>
          </a:ln>
        </p:spPr>
        <p:txBody>
          <a:bodyPr wrap="square">
            <a:spAutoFit/>
          </a:bodyPr>
          <a:lstStyle/>
          <a:p>
            <a:pPr marL="228600" indent="-228600">
              <a:spcBef>
                <a:spcPct val="50000"/>
              </a:spcBef>
              <a:buFontTx/>
              <a:buChar char="•"/>
            </a:pPr>
            <a:r>
              <a:rPr lang="en-US" sz="2200" dirty="0" smtClean="0">
                <a:latin typeface="Times New Roman" pitchFamily="18" charset="0"/>
                <a:cs typeface="Times New Roman" pitchFamily="18" charset="0"/>
              </a:rPr>
              <a:t>At </a:t>
            </a:r>
            <a:r>
              <a:rPr lang="en-US" sz="2200" dirty="0">
                <a:latin typeface="Times New Roman" pitchFamily="18" charset="0"/>
                <a:cs typeface="Times New Roman" pitchFamily="18" charset="0"/>
              </a:rPr>
              <a:t>time of settlement (</a:t>
            </a:r>
            <a:r>
              <a:rPr lang="en-US" sz="2200" dirty="0" smtClean="0">
                <a:latin typeface="Times New Roman" pitchFamily="18" charset="0"/>
                <a:cs typeface="Times New Roman" pitchFamily="18" charset="0"/>
              </a:rPr>
              <a:t>1600s), </a:t>
            </a:r>
            <a:r>
              <a:rPr lang="en-US" sz="2200" dirty="0">
                <a:latin typeface="Times New Roman" pitchFamily="18" charset="0"/>
                <a:cs typeface="Times New Roman" pitchFamily="18" charset="0"/>
              </a:rPr>
              <a:t>there were </a:t>
            </a:r>
            <a:r>
              <a:rPr lang="en-US" sz="2200" dirty="0" smtClean="0">
                <a:latin typeface="Times New Roman" pitchFamily="18" charset="0"/>
                <a:cs typeface="Times New Roman" pitchFamily="18" charset="0"/>
              </a:rPr>
              <a:t>as much as 93 </a:t>
            </a:r>
            <a:r>
              <a:rPr lang="en-US" sz="2200" dirty="0">
                <a:latin typeface="Times New Roman" pitchFamily="18" charset="0"/>
                <a:cs typeface="Times New Roman" pitchFamily="18" charset="0"/>
              </a:rPr>
              <a:t>million acres of longleaf pine-dominated forests in </a:t>
            </a:r>
            <a:r>
              <a:rPr lang="en-US" sz="2200" dirty="0" smtClean="0">
                <a:latin typeface="Times New Roman" pitchFamily="18" charset="0"/>
                <a:cs typeface="Times New Roman" pitchFamily="18" charset="0"/>
              </a:rPr>
              <a:t>The United States.  </a:t>
            </a:r>
            <a:endParaRPr lang="en-US" sz="2200" dirty="0">
              <a:latin typeface="Times New Roman" pitchFamily="18" charset="0"/>
              <a:cs typeface="Times New Roman" pitchFamily="18" charset="0"/>
            </a:endParaRPr>
          </a:p>
          <a:p>
            <a:pPr marL="228600" indent="-228600">
              <a:spcBef>
                <a:spcPct val="50000"/>
              </a:spcBef>
              <a:buFontTx/>
              <a:buChar char="•"/>
            </a:pPr>
            <a:r>
              <a:rPr lang="en-US" sz="2200" dirty="0" smtClean="0">
                <a:latin typeface="Times New Roman" pitchFamily="18" charset="0"/>
                <a:cs typeface="Times New Roman" pitchFamily="18" charset="0"/>
              </a:rPr>
              <a:t>Naval </a:t>
            </a:r>
            <a:r>
              <a:rPr lang="en-US" sz="2200" dirty="0">
                <a:latin typeface="Times New Roman" pitchFamily="18" charset="0"/>
                <a:cs typeface="Times New Roman" pitchFamily="18" charset="0"/>
              </a:rPr>
              <a:t>stores industry </a:t>
            </a:r>
            <a:r>
              <a:rPr lang="en-US" sz="2200" dirty="0" smtClean="0">
                <a:latin typeface="Times New Roman" pitchFamily="18" charset="0"/>
                <a:cs typeface="Times New Roman" pitchFamily="18" charset="0"/>
              </a:rPr>
              <a:t>began </a:t>
            </a:r>
            <a:r>
              <a:rPr lang="en-US" sz="2200" dirty="0">
                <a:latin typeface="Times New Roman" pitchFamily="18" charset="0"/>
                <a:cs typeface="Times New Roman" pitchFamily="18" charset="0"/>
              </a:rPr>
              <a:t>when John Smith exported the first “tryalls of Pitch and Tarre”.  </a:t>
            </a:r>
            <a:r>
              <a:rPr lang="en-US" sz="2200" i="1" dirty="0">
                <a:latin typeface="Times New Roman" pitchFamily="18" charset="0"/>
                <a:cs typeface="Times New Roman" pitchFamily="18" charset="0"/>
              </a:rPr>
              <a:t>Pitch</a:t>
            </a:r>
            <a:r>
              <a:rPr lang="en-US" sz="2200" dirty="0">
                <a:latin typeface="Times New Roman" pitchFamily="18" charset="0"/>
                <a:cs typeface="Times New Roman" pitchFamily="18" charset="0"/>
              </a:rPr>
              <a:t> was used for sealing boat hulls; </a:t>
            </a:r>
            <a:r>
              <a:rPr lang="en-US" sz="2200" i="1" dirty="0">
                <a:latin typeface="Times New Roman" pitchFamily="18" charset="0"/>
                <a:cs typeface="Times New Roman" pitchFamily="18" charset="0"/>
              </a:rPr>
              <a:t>tar</a:t>
            </a:r>
            <a:r>
              <a:rPr lang="en-US" sz="2200" dirty="0">
                <a:latin typeface="Times New Roman" pitchFamily="18" charset="0"/>
                <a:cs typeface="Times New Roman" pitchFamily="18" charset="0"/>
              </a:rPr>
              <a:t> was the grease for wagon axles.</a:t>
            </a:r>
          </a:p>
          <a:p>
            <a:pPr marL="228600" indent="-228600">
              <a:spcBef>
                <a:spcPct val="50000"/>
              </a:spcBef>
              <a:buFontTx/>
              <a:buChar char="•"/>
            </a:pPr>
            <a:r>
              <a:rPr lang="en-US" sz="2200" dirty="0" smtClean="0">
                <a:latin typeface="Times New Roman" pitchFamily="18" charset="0"/>
                <a:cs typeface="Times New Roman" pitchFamily="18" charset="0"/>
              </a:rPr>
              <a:t>Both </a:t>
            </a:r>
            <a:r>
              <a:rPr lang="en-US" sz="2200" dirty="0">
                <a:latin typeface="Times New Roman" pitchFamily="18" charset="0"/>
                <a:cs typeface="Times New Roman" pitchFamily="18" charset="0"/>
              </a:rPr>
              <a:t>tar kilns and boxing of live trees were used to produce/collect pine tar and crude gum.  </a:t>
            </a:r>
          </a:p>
          <a:p>
            <a:pPr>
              <a:spcBef>
                <a:spcPct val="50000"/>
              </a:spcBef>
              <a:buFontTx/>
              <a:buChar char="•"/>
            </a:pPr>
            <a:endParaRPr lang="en-US" sz="2200" dirty="0">
              <a:latin typeface="Times New Roman" pitchFamily="18" charset="0"/>
              <a:cs typeface="Times New Roman" pitchFamily="18" charset="0"/>
            </a:endParaRPr>
          </a:p>
        </p:txBody>
      </p:sp>
      <p:pic>
        <p:nvPicPr>
          <p:cNvPr id="5" name="Picture 6" descr="naval_stor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2209800"/>
            <a:ext cx="1738800" cy="2272666"/>
          </a:xfrm>
          <a:prstGeom prst="rect">
            <a:avLst/>
          </a:prstGeom>
          <a:ln>
            <a:noFill/>
          </a:ln>
          <a:effectLst>
            <a:outerShdw blurRad="292100" dist="139700" dir="2700000" algn="tl" rotWithShape="0">
              <a:srgbClr val="333333">
                <a:alpha val="65000"/>
              </a:srgbClr>
            </a:outerShdw>
          </a:effectLst>
        </p:spPr>
      </p:pic>
      <p:pic>
        <p:nvPicPr>
          <p:cNvPr id="6" name="Picture 5" descr="LongleafNavalStoreSca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4876800"/>
            <a:ext cx="2333418" cy="1752600"/>
          </a:xfrm>
          <a:prstGeom prst="rect">
            <a:avLst/>
          </a:prstGeom>
          <a:ln>
            <a:noFill/>
          </a:ln>
          <a:effectLst>
            <a:outerShdw blurRad="292100" dist="139700" dir="2700000" algn="tl" rotWithShape="0">
              <a:srgbClr val="333333">
                <a:alpha val="65000"/>
              </a:srgbClr>
            </a:outerShdw>
          </a:effectLst>
        </p:spPr>
      </p:pic>
      <p:pic>
        <p:nvPicPr>
          <p:cNvPr id="8" name="Picture 7" descr="NavalStoresBarrels"/>
          <p:cNvPicPr>
            <a:picLocks noChangeAspect="1" noChangeArrowheads="1"/>
          </p:cNvPicPr>
          <p:nvPr/>
        </p:nvPicPr>
        <p:blipFill>
          <a:blip r:embed="rId4" cstate="email"/>
          <a:srcRect/>
          <a:stretch>
            <a:fillRect/>
          </a:stretch>
        </p:blipFill>
        <p:spPr bwMode="auto">
          <a:xfrm>
            <a:off x="5715000" y="3200400"/>
            <a:ext cx="1219200" cy="1828800"/>
          </a:xfrm>
          <a:prstGeom prst="rect">
            <a:avLst/>
          </a:prstGeom>
          <a:ln>
            <a:noFill/>
          </a:ln>
          <a:effectLst>
            <a:outerShdw blurRad="292100" dist="139700" dir="2700000" algn="tl" rotWithShape="0">
              <a:srgbClr val="333333">
                <a:alpha val="65000"/>
              </a:srgbClr>
            </a:outerShdw>
          </a:effectLst>
        </p:spPr>
      </p:pic>
      <p:pic>
        <p:nvPicPr>
          <p:cNvPr id="9" name="Picture 8" descr="NavalStoresCollec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1524000"/>
            <a:ext cx="1746102" cy="109808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228600" y="457200"/>
            <a:ext cx="7315200" cy="457200"/>
          </a:xfrm>
          <a:prstGeom prst="rect">
            <a:avLst/>
          </a:prstGeom>
          <a:noFill/>
          <a:ln w="9525">
            <a:noFill/>
            <a:miter lim="800000"/>
            <a:headEnd/>
            <a:tailEnd/>
          </a:ln>
        </p:spPr>
        <p:txBody>
          <a:bodyPr>
            <a:spAutoFit/>
          </a:bodyPr>
          <a:lstStyle/>
          <a:p>
            <a:pPr>
              <a:spcBef>
                <a:spcPct val="50000"/>
              </a:spcBef>
            </a:pPr>
            <a:endParaRPr lang="en-US"/>
          </a:p>
        </p:txBody>
      </p:sp>
      <p:sp>
        <p:nvSpPr>
          <p:cNvPr id="7171" name="Text Box 6"/>
          <p:cNvSpPr txBox="1">
            <a:spLocks noChangeArrowheads="1"/>
          </p:cNvSpPr>
          <p:nvPr/>
        </p:nvSpPr>
        <p:spPr bwMode="auto">
          <a:xfrm>
            <a:off x="762000" y="762000"/>
            <a:ext cx="7924800" cy="646331"/>
          </a:xfrm>
          <a:prstGeom prst="rect">
            <a:avLst/>
          </a:prstGeom>
          <a:noFill/>
          <a:ln w="9525">
            <a:noFill/>
            <a:miter lim="800000"/>
            <a:headEnd/>
            <a:tailEnd/>
          </a:ln>
        </p:spPr>
        <p:txBody>
          <a:bodyPr wrap="square">
            <a:spAutoFit/>
          </a:bodyPr>
          <a:lstStyle/>
          <a:p>
            <a:pPr>
              <a:spcBef>
                <a:spcPct val="50000"/>
              </a:spcBef>
            </a:pPr>
            <a:r>
              <a:rPr lang="en-US" sz="3600" dirty="0" smtClean="0">
                <a:latin typeface="Times New Roman" pitchFamily="18" charset="0"/>
                <a:cs typeface="Times New Roman" pitchFamily="18" charset="0"/>
              </a:rPr>
              <a:t>Reasons for Early Stand Conversion</a:t>
            </a:r>
            <a:endParaRPr lang="en-US" sz="3600" dirty="0">
              <a:latin typeface="Times New Roman" pitchFamily="18" charset="0"/>
              <a:cs typeface="Times New Roman" pitchFamily="18" charset="0"/>
            </a:endParaRPr>
          </a:p>
        </p:txBody>
      </p:sp>
      <p:sp>
        <p:nvSpPr>
          <p:cNvPr id="7172" name="Text Box 7"/>
          <p:cNvSpPr txBox="1">
            <a:spLocks noChangeArrowheads="1"/>
          </p:cNvSpPr>
          <p:nvPr/>
        </p:nvSpPr>
        <p:spPr bwMode="auto">
          <a:xfrm>
            <a:off x="762000" y="1524000"/>
            <a:ext cx="4838700" cy="4662815"/>
          </a:xfrm>
          <a:prstGeom prst="rect">
            <a:avLst/>
          </a:prstGeom>
          <a:noFill/>
          <a:ln w="9525">
            <a:noFill/>
            <a:miter lim="800000"/>
            <a:headEnd/>
            <a:tailEnd/>
          </a:ln>
        </p:spPr>
        <p:txBody>
          <a:bodyPr wrap="square">
            <a:spAutoFit/>
          </a:bodyPr>
          <a:lstStyle/>
          <a:p>
            <a:pPr marL="228600" indent="-228600">
              <a:spcBef>
                <a:spcPct val="50000"/>
              </a:spcBef>
              <a:buFontTx/>
              <a:buChar char="•"/>
            </a:pPr>
            <a:r>
              <a:rPr lang="en-US" sz="2200" dirty="0" smtClean="0">
                <a:latin typeface="Times New Roman" pitchFamily="18" charset="0"/>
                <a:cs typeface="Times New Roman" pitchFamily="18" charset="0"/>
              </a:rPr>
              <a:t>Longleaf was seen to have slow growth compared to other southern pines, so foresters recommended conversion.  </a:t>
            </a:r>
            <a:endParaRPr lang="en-US" sz="2200" dirty="0">
              <a:latin typeface="Times New Roman" pitchFamily="18" charset="0"/>
              <a:cs typeface="Times New Roman" pitchFamily="18" charset="0"/>
            </a:endParaRPr>
          </a:p>
          <a:p>
            <a:pPr marL="228600" indent="-228600">
              <a:spcBef>
                <a:spcPct val="50000"/>
              </a:spcBef>
              <a:buFontTx/>
              <a:buChar char="•"/>
            </a:pPr>
            <a:r>
              <a:rPr lang="en-US" sz="2200" dirty="0" smtClean="0">
                <a:latin typeface="Times New Roman" pitchFamily="18" charset="0"/>
                <a:cs typeface="Times New Roman" pitchFamily="18" charset="0"/>
              </a:rPr>
              <a:t>Fire suppression was seen as a major mission of the Forest Service which provided a competitive advantage to loblolly and slash.</a:t>
            </a:r>
            <a:endParaRPr lang="en-US" sz="2200" dirty="0">
              <a:latin typeface="Times New Roman" pitchFamily="18" charset="0"/>
              <a:cs typeface="Times New Roman" pitchFamily="18" charset="0"/>
            </a:endParaRPr>
          </a:p>
          <a:p>
            <a:pPr marL="228600" indent="-228600">
              <a:spcBef>
                <a:spcPct val="50000"/>
              </a:spcBef>
              <a:buFontTx/>
              <a:buChar char="•"/>
            </a:pPr>
            <a:r>
              <a:rPr lang="en-US" sz="2200" dirty="0" smtClean="0">
                <a:latin typeface="Times New Roman" pitchFamily="18" charset="0"/>
                <a:cs typeface="Times New Roman" pitchFamily="18" charset="0"/>
              </a:rPr>
              <a:t>The housing boom after WWII with a large need for “yellow pine” for homes, loblolly and slash pine were preferentially chosen for reforestation.  </a:t>
            </a:r>
            <a:endParaRPr lang="en-US" sz="2200" dirty="0">
              <a:latin typeface="Times New Roman" pitchFamily="18" charset="0"/>
              <a:cs typeface="Times New Roman" pitchFamily="18" charset="0"/>
            </a:endParaRPr>
          </a:p>
          <a:p>
            <a:pPr>
              <a:spcBef>
                <a:spcPct val="50000"/>
              </a:spcBef>
              <a:buFontTx/>
              <a:buChar char="•"/>
            </a:pPr>
            <a:endParaRPr lang="en-US" sz="2200" dirty="0">
              <a:latin typeface="Times New Roman" pitchFamily="18" charset="0"/>
              <a:cs typeface="Times New Roman" pitchFamily="18" charset="0"/>
            </a:endParaRPr>
          </a:p>
        </p:txBody>
      </p:sp>
      <p:pic>
        <p:nvPicPr>
          <p:cNvPr id="1026" name="Picture 2" descr="C:\Users\Clay\Desktop\old logger.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15013" y="1524000"/>
            <a:ext cx="2871787" cy="19989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lay\Desktop\River Log Loading Sit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8143" y="3868107"/>
            <a:ext cx="3565525" cy="23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85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email"/>
          <a:srcRect/>
          <a:stretch>
            <a:fillRect/>
          </a:stretch>
        </p:blipFill>
        <p:spPr bwMode="auto">
          <a:xfrm>
            <a:off x="0" y="0"/>
            <a:ext cx="9159875" cy="6850063"/>
          </a:xfrm>
          <a:prstGeom prst="rect">
            <a:avLst/>
          </a:prstGeom>
          <a:noFill/>
          <a:ln w="9525">
            <a:noFill/>
            <a:miter lim="800000"/>
            <a:headEnd/>
            <a:tailEnd/>
          </a:ln>
        </p:spPr>
      </p:pic>
      <p:sp>
        <p:nvSpPr>
          <p:cNvPr id="17410" name="Rectangle 2"/>
          <p:cNvSpPr>
            <a:spLocks noGrp="1"/>
          </p:cNvSpPr>
          <p:nvPr>
            <p:ph type="title" idx="4294967295"/>
          </p:nvPr>
        </p:nvSpPr>
        <p:spPr>
          <a:xfrm>
            <a:off x="0" y="381000"/>
            <a:ext cx="4953000" cy="1752600"/>
          </a:xfrm>
          <a:prstGeom prst="rect">
            <a:avLst/>
          </a:prstGeom>
          <a:solidFill>
            <a:schemeClr val="bg1">
              <a:lumMod val="85000"/>
              <a:alpha val="71000"/>
            </a:schemeClr>
          </a:solidFill>
        </p:spPr>
        <p:txBody>
          <a:bodyPr/>
          <a:lstStyle/>
          <a:p>
            <a:pPr algn="ctr" eaLnBrk="1" hangingPunct="1">
              <a:defRPr/>
            </a:pPr>
            <a:r>
              <a:rPr lang="en-US" sz="3600" dirty="0" smtClean="0">
                <a:latin typeface="Times New Roman" pitchFamily="18" charset="0"/>
                <a:cs typeface="Times New Roman" pitchFamily="18" charset="0"/>
              </a:rPr>
              <a:t>Historic Range of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Longleaf Pine Ecosystem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074"/>
          <p:cNvSpPr txBox="1">
            <a:spLocks noChangeArrowheads="1"/>
          </p:cNvSpPr>
          <p:nvPr/>
        </p:nvSpPr>
        <p:spPr bwMode="auto">
          <a:xfrm>
            <a:off x="990600" y="572869"/>
            <a:ext cx="8229600" cy="646331"/>
          </a:xfrm>
          <a:prstGeom prst="rect">
            <a:avLst/>
          </a:prstGeom>
          <a:noFill/>
          <a:ln w="9525">
            <a:noFill/>
            <a:miter lim="800000"/>
            <a:headEnd/>
            <a:tailEnd/>
          </a:ln>
        </p:spPr>
        <p:txBody>
          <a:bodyPr wrap="square">
            <a:spAutoFit/>
          </a:bodyPr>
          <a:lstStyle/>
          <a:p>
            <a:pPr>
              <a:spcBef>
                <a:spcPct val="50000"/>
              </a:spcBef>
            </a:pPr>
            <a:r>
              <a:rPr lang="en-US" sz="3600" dirty="0">
                <a:latin typeface="Times New Roman" pitchFamily="18" charset="0"/>
                <a:cs typeface="Times New Roman" pitchFamily="18" charset="0"/>
              </a:rPr>
              <a:t>Longleaf:  “The Forest that Fire Made”</a:t>
            </a:r>
          </a:p>
        </p:txBody>
      </p:sp>
      <p:pic>
        <p:nvPicPr>
          <p:cNvPr id="10243" name="Picture 3075" descr="5-24-02 Black Water RX Burn Unit 3 backing fire with parallel strip"/>
          <p:cNvPicPr>
            <a:picLocks noChangeAspect="1" noChangeArrowheads="1"/>
          </p:cNvPicPr>
          <p:nvPr/>
        </p:nvPicPr>
        <p:blipFill>
          <a:blip r:embed="rId2" cstate="email"/>
          <a:srcRect/>
          <a:stretch>
            <a:fillRect/>
          </a:stretch>
        </p:blipFill>
        <p:spPr bwMode="auto">
          <a:xfrm>
            <a:off x="690563" y="1295400"/>
            <a:ext cx="3805237" cy="2624137"/>
          </a:xfrm>
          <a:prstGeom prst="rect">
            <a:avLst/>
          </a:prstGeom>
          <a:ln>
            <a:noFill/>
          </a:ln>
          <a:effectLst>
            <a:outerShdw blurRad="292100" dist="139700" dir="2700000" algn="tl" rotWithShape="0">
              <a:srgbClr val="333333">
                <a:alpha val="65000"/>
              </a:srgbClr>
            </a:outerShdw>
          </a:effectLst>
        </p:spPr>
      </p:pic>
      <p:pic>
        <p:nvPicPr>
          <p:cNvPr id="10244" name="Picture 3077" descr="IndiansFire"/>
          <p:cNvPicPr>
            <a:picLocks noChangeAspect="1" noChangeArrowheads="1"/>
          </p:cNvPicPr>
          <p:nvPr/>
        </p:nvPicPr>
        <p:blipFill>
          <a:blip r:embed="rId3" cstate="email"/>
          <a:srcRect/>
          <a:stretch>
            <a:fillRect/>
          </a:stretch>
        </p:blipFill>
        <p:spPr bwMode="auto">
          <a:xfrm>
            <a:off x="690563" y="4110037"/>
            <a:ext cx="3805237" cy="2524125"/>
          </a:xfrm>
          <a:prstGeom prst="rect">
            <a:avLst/>
          </a:prstGeom>
          <a:ln>
            <a:noFill/>
          </a:ln>
          <a:effectLst>
            <a:outerShdw blurRad="292100" dist="139700" dir="2700000" algn="tl" rotWithShape="0">
              <a:srgbClr val="333333">
                <a:alpha val="65000"/>
              </a:srgbClr>
            </a:outerShdw>
          </a:effectLst>
        </p:spPr>
      </p:pic>
      <p:pic>
        <p:nvPicPr>
          <p:cNvPr id="10245" name="Picture 3079" descr="WiregrassPineSavanna2"/>
          <p:cNvPicPr>
            <a:picLocks noChangeAspect="1" noChangeArrowheads="1"/>
          </p:cNvPicPr>
          <p:nvPr/>
        </p:nvPicPr>
        <p:blipFill>
          <a:blip r:embed="rId4" cstate="email"/>
          <a:srcRect/>
          <a:stretch>
            <a:fillRect/>
          </a:stretch>
        </p:blipFill>
        <p:spPr bwMode="auto">
          <a:xfrm>
            <a:off x="4876800" y="4094344"/>
            <a:ext cx="3810000" cy="2536825"/>
          </a:xfrm>
          <a:prstGeom prst="rect">
            <a:avLst/>
          </a:prstGeom>
          <a:ln>
            <a:noFill/>
          </a:ln>
          <a:effectLst>
            <a:outerShdw blurRad="292100" dist="139700" dir="2700000" algn="tl" rotWithShape="0">
              <a:srgbClr val="333333">
                <a:alpha val="65000"/>
              </a:srgbClr>
            </a:outerShdw>
          </a:effectLst>
        </p:spPr>
      </p:pic>
      <p:pic>
        <p:nvPicPr>
          <p:cNvPr id="10246" name="Picture 3081" descr="Lightning"/>
          <p:cNvPicPr>
            <a:picLocks noChangeAspect="1" noChangeArrowheads="1"/>
          </p:cNvPicPr>
          <p:nvPr/>
        </p:nvPicPr>
        <p:blipFill>
          <a:blip r:embed="rId5" cstate="email"/>
          <a:srcRect/>
          <a:stretch>
            <a:fillRect/>
          </a:stretch>
        </p:blipFill>
        <p:spPr bwMode="auto">
          <a:xfrm>
            <a:off x="4876800" y="1235257"/>
            <a:ext cx="3810000" cy="26606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724400" y="4572000"/>
            <a:ext cx="3886200" cy="769441"/>
          </a:xfrm>
          <a:prstGeom prst="rect">
            <a:avLst/>
          </a:prstGeom>
          <a:noFill/>
          <a:ln w="9525">
            <a:noFill/>
            <a:miter lim="800000"/>
            <a:headEnd/>
            <a:tailEnd/>
          </a:ln>
        </p:spPr>
        <p:txBody>
          <a:bodyPr wrap="square">
            <a:spAutoFit/>
          </a:bodyPr>
          <a:lstStyle/>
          <a:p>
            <a:pPr algn="ctr">
              <a:spcBef>
                <a:spcPct val="50000"/>
              </a:spcBef>
            </a:pPr>
            <a:r>
              <a:rPr lang="en-US" sz="2200" dirty="0">
                <a:latin typeface="Times New Roman" pitchFamily="18" charset="0"/>
                <a:cs typeface="Times New Roman" pitchFamily="18" charset="0"/>
              </a:rPr>
              <a:t>Longleaf – </a:t>
            </a:r>
            <a:r>
              <a:rPr lang="en-US" sz="2200" dirty="0" smtClean="0">
                <a:latin typeface="Times New Roman" pitchFamily="18" charset="0"/>
                <a:cs typeface="Times New Roman" pitchFamily="18" charset="0"/>
              </a:rPr>
              <a:t>Bluestem Flatwoods  </a:t>
            </a:r>
            <a:r>
              <a:rPr lang="en-US" sz="2200" dirty="0">
                <a:latin typeface="Times New Roman" pitchFamily="18" charset="0"/>
                <a:cs typeface="Times New Roman" pitchFamily="18" charset="0"/>
              </a:rPr>
              <a:t>of </a:t>
            </a:r>
            <a:r>
              <a:rPr lang="en-US" sz="2200" dirty="0" smtClean="0">
                <a:latin typeface="Times New Roman" pitchFamily="18" charset="0"/>
                <a:cs typeface="Times New Roman" pitchFamily="18" charset="0"/>
              </a:rPr>
              <a:t>Southeast </a:t>
            </a:r>
            <a:r>
              <a:rPr lang="en-US" sz="2200" dirty="0">
                <a:latin typeface="Times New Roman" pitchFamily="18" charset="0"/>
                <a:cs typeface="Times New Roman" pitchFamily="18" charset="0"/>
              </a:rPr>
              <a:t>Virginia</a:t>
            </a:r>
          </a:p>
        </p:txBody>
      </p:sp>
      <p:pic>
        <p:nvPicPr>
          <p:cNvPr id="4099" name="Picture 5" descr="Longleaf_wiregrass"/>
          <p:cNvPicPr>
            <a:picLocks noChangeAspect="1" noChangeArrowheads="1"/>
          </p:cNvPicPr>
          <p:nvPr/>
        </p:nvPicPr>
        <p:blipFill>
          <a:blip r:embed="rId2" cstate="email">
            <a:extLst>
              <a:ext uri="{28A0092B-C50C-407E-A947-70E740481C1C}">
                <a14:useLocalDpi xmlns:a14="http://schemas.microsoft.com/office/drawing/2010/main"/>
              </a:ext>
            </a:extLst>
          </a:blip>
          <a:srcRect r="7042"/>
          <a:stretch>
            <a:fillRect/>
          </a:stretch>
        </p:blipFill>
        <p:spPr bwMode="auto">
          <a:xfrm>
            <a:off x="4953000" y="685800"/>
            <a:ext cx="3476625" cy="2489481"/>
          </a:xfrm>
          <a:prstGeom prst="rect">
            <a:avLst/>
          </a:prstGeom>
          <a:ln>
            <a:noFill/>
          </a:ln>
          <a:effectLst>
            <a:outerShdw blurRad="292100" dist="139700" dir="2700000" algn="tl" rotWithShape="0">
              <a:srgbClr val="333333">
                <a:alpha val="65000"/>
              </a:srgbClr>
            </a:outerShdw>
          </a:effectLst>
        </p:spPr>
      </p:pic>
      <p:sp>
        <p:nvSpPr>
          <p:cNvPr id="4100" name="Text Box 7"/>
          <p:cNvSpPr txBox="1">
            <a:spLocks noChangeArrowheads="1"/>
          </p:cNvSpPr>
          <p:nvPr/>
        </p:nvSpPr>
        <p:spPr bwMode="auto">
          <a:xfrm>
            <a:off x="685800" y="1600200"/>
            <a:ext cx="4038600" cy="1107996"/>
          </a:xfrm>
          <a:prstGeom prst="rect">
            <a:avLst/>
          </a:prstGeom>
          <a:noFill/>
          <a:ln w="9525">
            <a:noFill/>
            <a:miter lim="800000"/>
            <a:headEnd/>
            <a:tailEnd/>
          </a:ln>
        </p:spPr>
        <p:txBody>
          <a:bodyPr>
            <a:spAutoFit/>
          </a:bodyPr>
          <a:lstStyle/>
          <a:p>
            <a:pPr algn="ctr">
              <a:spcBef>
                <a:spcPct val="50000"/>
              </a:spcBef>
            </a:pPr>
            <a:r>
              <a:rPr lang="en-US" sz="2200" dirty="0">
                <a:latin typeface="Times New Roman" pitchFamily="18" charset="0"/>
                <a:cs typeface="Times New Roman" pitchFamily="18" charset="0"/>
              </a:rPr>
              <a:t>Longleaf – </a:t>
            </a:r>
            <a:r>
              <a:rPr lang="en-US" sz="2200" dirty="0" smtClean="0">
                <a:latin typeface="Times New Roman" pitchFamily="18" charset="0"/>
                <a:cs typeface="Times New Roman" pitchFamily="18" charset="0"/>
              </a:rPr>
              <a:t>Wiregrass Savannas/Flatwoods </a:t>
            </a:r>
            <a:r>
              <a:rPr lang="en-US" sz="2200" dirty="0">
                <a:latin typeface="Times New Roman" pitchFamily="18" charset="0"/>
                <a:cs typeface="Times New Roman" pitchFamily="18" charset="0"/>
              </a:rPr>
              <a:t>of the </a:t>
            </a:r>
            <a:r>
              <a:rPr lang="en-US" sz="2200" dirty="0" smtClean="0">
                <a:latin typeface="Times New Roman" pitchFamily="18" charset="0"/>
                <a:cs typeface="Times New Roman" pitchFamily="18" charset="0"/>
              </a:rPr>
              <a:t>Atlantic and Gulf Coast</a:t>
            </a:r>
            <a:endParaRPr lang="en-US" sz="2200" dirty="0">
              <a:latin typeface="Times New Roman" pitchFamily="18" charset="0"/>
              <a:cs typeface="Times New Roman" pitchFamily="18" charset="0"/>
            </a:endParaRPr>
          </a:p>
        </p:txBody>
      </p:sp>
      <p:pic>
        <p:nvPicPr>
          <p:cNvPr id="4101" name="Picture 8" descr="LongleafPineSavanna1_BEP_Loom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3581400"/>
            <a:ext cx="3832485" cy="2641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MontaneLongleaf"/>
          <p:cNvPicPr>
            <a:picLocks noChangeAspect="1" noChangeArrowheads="1"/>
          </p:cNvPicPr>
          <p:nvPr/>
        </p:nvPicPr>
        <p:blipFill>
          <a:blip r:embed="rId2" cstate="email"/>
          <a:srcRect/>
          <a:stretch>
            <a:fillRect/>
          </a:stretch>
        </p:blipFill>
        <p:spPr bwMode="auto">
          <a:xfrm>
            <a:off x="533400" y="3352800"/>
            <a:ext cx="4038154" cy="3024188"/>
          </a:xfrm>
          <a:prstGeom prst="rect">
            <a:avLst/>
          </a:prstGeom>
          <a:ln>
            <a:noFill/>
          </a:ln>
          <a:effectLst>
            <a:outerShdw blurRad="292100" dist="139700" dir="2700000" algn="tl" rotWithShape="0">
              <a:srgbClr val="333333">
                <a:alpha val="65000"/>
              </a:srgbClr>
            </a:outerShdw>
          </a:effectLst>
        </p:spPr>
      </p:pic>
      <p:pic>
        <p:nvPicPr>
          <p:cNvPr id="5123" name="Picture 6" descr="MontaneLongleaf2"/>
          <p:cNvPicPr>
            <a:picLocks noChangeAspect="1" noChangeArrowheads="1"/>
          </p:cNvPicPr>
          <p:nvPr/>
        </p:nvPicPr>
        <p:blipFill>
          <a:blip r:embed="rId3" cstate="email"/>
          <a:srcRect/>
          <a:stretch>
            <a:fillRect/>
          </a:stretch>
        </p:blipFill>
        <p:spPr bwMode="auto">
          <a:xfrm>
            <a:off x="4724400" y="381000"/>
            <a:ext cx="3967309" cy="2782135"/>
          </a:xfrm>
          <a:prstGeom prst="rect">
            <a:avLst/>
          </a:prstGeom>
          <a:ln>
            <a:noFill/>
          </a:ln>
          <a:effectLst>
            <a:outerShdw blurRad="292100" dist="139700" dir="2700000" algn="tl" rotWithShape="0">
              <a:srgbClr val="333333">
                <a:alpha val="65000"/>
              </a:srgbClr>
            </a:outerShdw>
          </a:effectLst>
        </p:spPr>
      </p:pic>
      <p:sp>
        <p:nvSpPr>
          <p:cNvPr id="5124" name="Text Box 7"/>
          <p:cNvSpPr txBox="1">
            <a:spLocks noChangeArrowheads="1"/>
          </p:cNvSpPr>
          <p:nvPr/>
        </p:nvSpPr>
        <p:spPr bwMode="auto">
          <a:xfrm>
            <a:off x="4724400" y="4146550"/>
            <a:ext cx="4419600" cy="1107996"/>
          </a:xfrm>
          <a:prstGeom prst="rect">
            <a:avLst/>
          </a:prstGeom>
          <a:noFill/>
          <a:ln w="9525">
            <a:noFill/>
            <a:miter lim="800000"/>
            <a:headEnd/>
            <a:tailEnd/>
          </a:ln>
        </p:spPr>
        <p:txBody>
          <a:bodyPr>
            <a:spAutoFit/>
          </a:bodyPr>
          <a:lstStyle/>
          <a:p>
            <a:pPr algn="ctr">
              <a:spcBef>
                <a:spcPct val="50000"/>
              </a:spcBef>
            </a:pPr>
            <a:r>
              <a:rPr lang="en-US" sz="2200" dirty="0">
                <a:latin typeface="Times New Roman" pitchFamily="18" charset="0"/>
                <a:cs typeface="Times New Roman" pitchFamily="18" charset="0"/>
              </a:rPr>
              <a:t>Montane longleaf pine woodlands of </a:t>
            </a:r>
            <a:r>
              <a:rPr lang="en-US" sz="2200" dirty="0" smtClean="0">
                <a:latin typeface="Times New Roman" pitchFamily="18" charset="0"/>
                <a:cs typeface="Times New Roman" pitchFamily="18" charset="0"/>
              </a:rPr>
              <a:t>Northeast </a:t>
            </a:r>
            <a:r>
              <a:rPr lang="en-US" sz="2200" dirty="0">
                <a:latin typeface="Times New Roman" pitchFamily="18" charset="0"/>
                <a:cs typeface="Times New Roman" pitchFamily="18" charset="0"/>
              </a:rPr>
              <a:t>Alabama and </a:t>
            </a:r>
            <a:r>
              <a:rPr lang="en-US" sz="2200" dirty="0" smtClean="0">
                <a:latin typeface="Times New Roman" pitchFamily="18" charset="0"/>
                <a:cs typeface="Times New Roman" pitchFamily="18" charset="0"/>
              </a:rPr>
              <a:t>Northwest </a:t>
            </a:r>
            <a:r>
              <a:rPr lang="en-US" sz="2200" dirty="0">
                <a:latin typeface="Times New Roman" pitchFamily="18" charset="0"/>
                <a:cs typeface="Times New Roman" pitchFamily="18" charset="0"/>
              </a:rPr>
              <a:t>Georgia</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21&quot;&gt;&lt;property id=&quot;20148&quot; value=&quot;5&quot;/&gt;&lt;property id=&quot;20300&quot; value=&quot;Slide 51 - &amp;quot;Since the Conservation Plan’s Release&amp;quot;&quot;/&gt;&lt;property id=&quot;20307&quot; value=&quot;358&quot;/&gt;&lt;/object&gt;&lt;object type=&quot;3&quot; unique_id=&quot;10024&quot;&gt;&lt;property id=&quot;20148&quot; value=&quot;5&quot;/&gt;&lt;property id=&quot;20300&quot; value=&quot;Slide 1&quot;/&gt;&lt;property id=&quot;20307&quot; value=&quot;379&quot;/&gt;&lt;/object&gt;&lt;object type=&quot;3&quot; unique_id=&quot;10025&quot;&gt;&lt;property id=&quot;20148&quot; value=&quot;5&quot;/&gt;&lt;property id=&quot;20300&quot; value=&quot;Slide 16 - &amp;quot;Wildlife Values of Longleaf Pine&amp;quot;&quot;/&gt;&lt;property id=&quot;20307&quot; value=&quot;371&quot;/&gt;&lt;/object&gt;&lt;object type=&quot;3&quot; unique_id=&quot;10026&quot;&gt;&lt;property id=&quot;20148&quot; value=&quot;5&quot;/&gt;&lt;property id=&quot;20300&quot; value=&quot;Slide 17 - &amp;quot;Distinct and Diverse Forest Type&amp;quot;&quot;/&gt;&lt;property id=&quot;20307&quot; value=&quot;372&quot;/&gt;&lt;/object&gt;&lt;object type=&quot;3&quot; unique_id=&quot;10029&quot;&gt;&lt;property id=&quot;20148&quot; value=&quot;5&quot;/&gt;&lt;property id=&quot;20300&quot; value=&quot;Slide 18 - &amp;quot;Wildlife Value of the Longleaf Pine System&amp;quot;&quot;/&gt;&lt;property id=&quot;20307&quot; value=&quot;375&quot;/&gt;&lt;/object&gt;&lt;object type=&quot;3&quot; unique_id=&quot;10030&quot;&gt;&lt;property id=&quot;20148&quot; value=&quot;5&quot;/&gt;&lt;property id=&quot;20300&quot; value=&quot;Slide 19 - &amp;quot;Wildlife Value of the Longleaf Pine System&amp;quot;&quot;/&gt;&lt;property id=&quot;20307&quot; value=&quot;376&quot;/&gt;&lt;/object&gt;&lt;object type=&quot;3&quot; unique_id=&quot;10031&quot;&gt;&lt;property id=&quot;20148&quot; value=&quot;5&quot;/&gt;&lt;property id=&quot;20300&quot; value=&quot;Slide 20 - &amp;quot;Wildlife Value of the Longleaf Pine System&amp;quot;&quot;/&gt;&lt;property id=&quot;20307&quot; value=&quot;377&quot;/&gt;&lt;/object&gt;&lt;object type=&quot;3&quot; unique_id=&quot;20186&quot;&gt;&lt;property id=&quot;20148&quot; value=&quot;5&quot;/&gt;&lt;property id=&quot;20300&quot; value=&quot;Slide 25 - &amp;quot;Six Overarching Strategies&amp;quot;&quot;/&gt;&lt;property id=&quot;20307&quot; value=&quot;389&quot;/&gt;&lt;/object&gt;&lt;object type=&quot;3&quot; unique_id=&quot;20193&quot;&gt;&lt;property id=&quot;20148&quot; value=&quot;5&quot;/&gt;&lt;property id=&quot;20300&quot; value=&quot;Slide 50&quot;/&gt;&lt;property id=&quot;20307&quot; value=&quot;396&quot;/&gt;&lt;/object&gt;&lt;object type=&quot;3&quot; unique_id=&quot;20206&quot;&gt;&lt;property id=&quot;20148&quot; value=&quot;5&quot;/&gt;&lt;property id=&quot;20300&quot; value=&quot;Slide 32 - &amp;quot;NC Longleaf Coalition&amp;quot;&quot;/&gt;&lt;property id=&quot;20307&quot; value=&quot;409&quot;/&gt;&lt;/object&gt;&lt;object type=&quot;3&quot; unique_id=&quot;20207&quot;&gt;&lt;property id=&quot;20148&quot; value=&quot;5&quot;/&gt;&lt;property id=&quot;20300&quot; value=&quot;Slide 33 - &amp;quot;NC Longleaf Pine Coalition Meeting&amp;#x0D;&amp;#x0A;March 11, 2010&amp;quot;&quot;/&gt;&lt;property id=&quot;20307&quot; value=&quot;410&quot;/&gt;&lt;/object&gt;&lt;object type=&quot;3&quot; unique_id=&quot;20208&quot;&gt;&lt;property id=&quot;20148&quot; value=&quot;5&quot;/&gt;&lt;property id=&quot;20300&quot; value=&quot;Slide 39 - &amp;quot;NC Longleaf Coalition &amp;#x0D;&amp;#x0A;Mission Statement&amp;quot;&quot;/&gt;&lt;property id=&quot;20307&quot; value=&quot;411&quot;/&gt;&lt;/object&gt;&lt;object type=&quot;3&quot; unique_id=&quot;20215&quot;&gt;&lt;property id=&quot;20148&quot; value=&quot;5&quot;/&gt;&lt;property id=&quot;20300&quot; value=&quot;Slide 34&quot;/&gt;&lt;property id=&quot;20307&quot; value=&quot;418&quot;/&gt;&lt;/object&gt;&lt;object type=&quot;3&quot; unique_id=&quot;20220&quot;&gt;&lt;property id=&quot;20148&quot; value=&quot;5&quot;/&gt;&lt;property id=&quot;20300&quot; value=&quot;Slide 38 - &amp;quot;NC Longleaf Coalition &amp;#x0D;&amp;#x0A;Steering Committee Members&amp;quot;&quot;/&gt;&lt;property id=&quot;20307&quot; value=&quot;423&quot;/&gt;&lt;/object&gt;&lt;object type=&quot;3&quot; unique_id=&quot;20225&quot;&gt;&lt;property id=&quot;20148&quot; value=&quot;5&quot;/&gt;&lt;property id=&quot;20300&quot; value=&quot;Slide 3&quot;/&gt;&lt;property id=&quot;20307&quot; value=&quot;428&quot;/&gt;&lt;/object&gt;&lt;object type=&quot;3&quot; unique_id=&quot;20226&quot;&gt;&lt;property id=&quot;20148&quot; value=&quot;5&quot;/&gt;&lt;property id=&quot;20300&quot; value=&quot;Slide 5 - &amp;quot;Historic Range of &amp;#x0D;&amp;#x0A;Longleaf Pine Ecosystem&amp;quot;&quot;/&gt;&lt;property id=&quot;20307&quot; value=&quot;429&quot;/&gt;&lt;/object&gt;&lt;object type=&quot;3&quot; unique_id=&quot;20230&quot;&gt;&lt;property id=&quot;20148&quot; value=&quot;5&quot;/&gt;&lt;property id=&quot;20300&quot; value=&quot;Slide 23&quot;/&gt;&lt;property id=&quot;20307&quot; value=&quot;433&quot;/&gt;&lt;/object&gt;&lt;object type=&quot;3&quot; unique_id=&quot;20231&quot;&gt;&lt;property id=&quot;20148&quot; value=&quot;5&quot;/&gt;&lt;property id=&quot;20300&quot; value=&quot;Slide 24 - &amp;quot;LLP Conservation Plan &amp;quot;&quot;/&gt;&lt;property id=&quot;20307&quot; value=&quot;434&quot;/&gt;&lt;/object&gt;&lt;object type=&quot;3&quot; unique_id=&quot;20232&quot;&gt;&lt;property id=&quot;20148&quot; value=&quot;5&quot;/&gt;&lt;property id=&quot;20300&quot; value=&quot;Slide 26&quot;/&gt;&lt;property id=&quot;20307&quot; value=&quot;435&quot;/&gt;&lt;/object&gt;&lt;object type=&quot;3&quot; unique_id=&quot;20233&quot;&gt;&lt;property id=&quot;20148&quot; value=&quot;5&quot;/&gt;&lt;property id=&quot;20300&quot; value=&quot;Slide 27&quot;/&gt;&lt;property id=&quot;20307&quot; value=&quot;436&quot;/&gt;&lt;/object&gt;&lt;object type=&quot;3&quot; unique_id=&quot;20234&quot;&gt;&lt;property id=&quot;20148&quot; value=&quot;5&quot;/&gt;&lt;property id=&quot;20300&quot; value=&quot;Slide 28 - &amp;quot;Longleaf Pine Supports National Defense&amp;quot;&quot;/&gt;&lt;property id=&quot;20307&quot; value=&quot;437&quot;/&gt;&lt;/object&gt;&lt;object type=&quot;3&quot; unique_id=&quot;20236&quot;&gt;&lt;property id=&quot;20148&quot; value=&quot;5&quot;/&gt;&lt;property id=&quot;20300&quot; value=&quot;Slide 46&quot;/&gt;&lt;property id=&quot;20307&quot; value=&quot;439&quot;/&gt;&lt;/object&gt;&lt;object type=&quot;3&quot; unique_id=&quot;20238&quot;&gt;&lt;property id=&quot;20148&quot; value=&quot;5&quot;/&gt;&lt;property id=&quot;20300&quot; value=&quot;Slide 47&quot;/&gt;&lt;property id=&quot;20307&quot; value=&quot;441&quot;/&gt;&lt;/object&gt;&lt;object type=&quot;3&quot; unique_id=&quot;20239&quot;&gt;&lt;property id=&quot;20148&quot; value=&quot;5&quot;/&gt;&lt;property id=&quot;20300&quot; value=&quot;Slide 48 - &amp;quot;Federal MOU Highlights&amp;quot;&quot;/&gt;&lt;property id=&quot;20307&quot; value=&quot;442&quot;/&gt;&lt;/object&gt;&lt;object type=&quot;3&quot; unique_id=&quot;20240&quot;&gt;&lt;property id=&quot;20148&quot; value=&quot;5&quot;/&gt;&lt;property id=&quot;20300&quot; value=&quot;Slide 49 - &amp;quot;Declaration of Partnership&amp;quot;&quot;/&gt;&lt;property id=&quot;20307&quot; value=&quot;443&quot;/&gt;&lt;/object&gt;&lt;object type=&quot;3&quot; unique_id=&quot;20241&quot;&gt;&lt;property id=&quot;20148&quot; value=&quot;5&quot;/&gt;&lt;property id=&quot;20300&quot; value=&quot;Slide 29&quot;/&gt;&lt;property id=&quot;20307&quot; value=&quot;444&quot;/&gt;&lt;/object&gt;&lt;object type=&quot;3&quot; unique_id=&quot;20243&quot;&gt;&lt;property id=&quot;20148&quot; value=&quot;5&quot;/&gt;&lt;property id=&quot;20300&quot; value=&quot;Slide 31&quot;/&gt;&lt;property id=&quot;20307&quot; value=&quot;446&quot;/&gt;&lt;/object&gt;&lt;object type=&quot;3&quot; unique_id=&quot;20244&quot;&gt;&lt;property id=&quot;20148&quot; value=&quot;5&quot;/&gt;&lt;property id=&quot;20300&quot; value=&quot;Slide 40&quot;/&gt;&lt;property id=&quot;20307&quot; value=&quot;447&quot;/&gt;&lt;/object&gt;&lt;object type=&quot;3&quot; unique_id=&quot;20245&quot;&gt;&lt;property id=&quot;20148&quot; value=&quot;5&quot;/&gt;&lt;property id=&quot;20300&quot; value=&quot;Slide 76&quot;/&gt;&lt;property id=&quot;20307&quot; value=&quot;448&quot;/&gt;&lt;/object&gt;&lt;object type=&quot;3&quot; unique_id=&quot;21672&quot;&gt;&lt;property id=&quot;20148&quot; value=&quot;5&quot;/&gt;&lt;property id=&quot;20300&quot; value=&quot;Slide 43&quot;/&gt;&lt;property id=&quot;20307&quot; value=&quot;452&quot;/&gt;&lt;/object&gt;&lt;object type=&quot;3&quot; unique_id=&quot;22707&quot;&gt;&lt;property id=&quot;20148&quot; value=&quot;5&quot;/&gt;&lt;property id=&quot;20300&quot; value=&quot;Slide 2 - &amp;quot;BRIEF HISTORY OF LONGLEAF PINE&amp;quot;&quot;/&gt;&lt;property id=&quot;20307&quot; value=&quot;458&quot;/&gt;&lt;/object&gt;&lt;object type=&quot;3&quot; unique_id=&quot;25954&quot;&gt;&lt;property id=&quot;20148&quot; value=&quot;5&quot;/&gt;&lt;property id=&quot;20300&quot; value=&quot;Slide 7&quot;/&gt;&lt;property id=&quot;20307&quot; value=&quot;466&quot;/&gt;&lt;/object&gt;&lt;object type=&quot;3&quot; unique_id=&quot;25955&quot;&gt;&lt;property id=&quot;20148&quot; value=&quot;5&quot;/&gt;&lt;property id=&quot;20300&quot; value=&quot;Slide 8&quot;/&gt;&lt;property id=&quot;20307&quot; value=&quot;467&quot;/&gt;&lt;/object&gt;&lt;object type=&quot;3&quot; unique_id=&quot;25956&quot;&gt;&lt;property id=&quot;20148&quot; value=&quot;5&quot;/&gt;&lt;property id=&quot;20300&quot; value=&quot;Slide 9&quot;/&gt;&lt;property id=&quot;20307&quot; value=&quot;468&quot;/&gt;&lt;/object&gt;&lt;object type=&quot;3&quot; unique_id=&quot;25957&quot;&gt;&lt;property id=&quot;20148&quot; value=&quot;5&quot;/&gt;&lt;property id=&quot;20300&quot; value=&quot;Slide 4&quot;/&gt;&lt;property id=&quot;20307&quot; value=&quot;469&quot;/&gt;&lt;/object&gt;&lt;object type=&quot;3&quot; unique_id=&quot;25960&quot;&gt;&lt;property id=&quot;20148&quot; value=&quot;5&quot;/&gt;&lt;property id=&quot;20300&quot; value=&quot;Slide 6&quot;/&gt;&lt;property id=&quot;20307&quot; value=&quot;472&quot;/&gt;&lt;/object&gt;&lt;object type=&quot;3&quot; unique_id=&quot;25971&quot;&gt;&lt;property id=&quot;20148&quot; value=&quot;5&quot;/&gt;&lt;property id=&quot;20300&quot; value=&quot;Slide 13&quot;/&gt;&lt;property id=&quot;20307&quot; value=&quot;483&quot;/&gt;&lt;/object&gt;&lt;object type=&quot;3&quot; unique_id=&quot;25972&quot;&gt;&lt;property id=&quot;20148&quot; value=&quot;5&quot;/&gt;&lt;property id=&quot;20300&quot; value=&quot;Slide 15&quot;/&gt;&lt;property id=&quot;20307&quot; value=&quot;484&quot;/&gt;&lt;/object&gt;&lt;object type=&quot;3&quot; unique_id=&quot;25973&quot;&gt;&lt;property id=&quot;20148&quot; value=&quot;5&quot;/&gt;&lt;property id=&quot;20300&quot; value=&quot;Slide 14&quot;/&gt;&lt;property id=&quot;20307&quot; value=&quot;485&quot;/&gt;&lt;/object&gt;&lt;object type=&quot;3&quot; unique_id=&quot;26629&quot;&gt;&lt;property id=&quot;20148&quot; value=&quot;5&quot;/&gt;&lt;property id=&quot;20300&quot; value=&quot;Slide 12&quot;/&gt;&lt;property id=&quot;20307&quot; value=&quot;493&quot;/&gt;&lt;/object&gt;&lt;object type=&quot;3&quot; unique_id=&quot;27110&quot;&gt;&lt;property id=&quot;20148&quot; value=&quot;5&quot;/&gt;&lt;property id=&quot;20300&quot; value=&quot;Slide 10&quot;/&gt;&lt;property id=&quot;20307&quot; value=&quot;494&quot;/&gt;&lt;/object&gt;&lt;object type=&quot;3&quot; unique_id=&quot;27716&quot;&gt;&lt;property id=&quot;20148&quot; value=&quot;5&quot;/&gt;&lt;property id=&quot;20300&quot; value=&quot;Slide 11&quot;/&gt;&lt;property id=&quot;20307&quot; value=&quot;495&quot;/&gt;&lt;/object&gt;&lt;object type=&quot;3&quot; unique_id=&quot;30665&quot;&gt;&lt;property id=&quot;20148&quot; value=&quot;5&quot;/&gt;&lt;property id=&quot;20300&quot; value=&quot;Slide 41 - &amp;quot;Actions to Date&amp;quot;&quot;/&gt;&lt;property id=&quot;20307&quot; value=&quot;507&quot;/&gt;&lt;/object&gt;&lt;object type=&quot;3&quot; unique_id=&quot;30666&quot;&gt;&lt;property id=&quot;20148&quot; value=&quot;5&quot;/&gt;&lt;property id=&quot;20300&quot; value=&quot;Slide 42&quot;/&gt;&lt;property id=&quot;20307&quot; value=&quot;511&quot;/&gt;&lt;/object&gt;&lt;object type=&quot;3&quot; unique_id=&quot;31572&quot;&gt;&lt;property id=&quot;20148&quot; value=&quot;5&quot;/&gt;&lt;property id=&quot;20300&quot; value=&quot;Slide 36&quot;/&gt;&lt;property id=&quot;20307&quot; value=&quot;517&quot;/&gt;&lt;/object&gt;&lt;object type=&quot;3&quot; unique_id=&quot;31573&quot;&gt;&lt;property id=&quot;20148&quot; value=&quot;5&quot;/&gt;&lt;property id=&quot;20300&quot; value=&quot;Slide 37&quot;/&gt;&lt;property id=&quot;20307&quot; value=&quot;518&quot;/&gt;&lt;/object&gt;&lt;object type=&quot;3&quot; unique_id=&quot;31574&quot;&gt;&lt;property id=&quot;20148&quot; value=&quot;5&quot;/&gt;&lt;property id=&quot;20300&quot; value=&quot;Slide 35&quot;/&gt;&lt;property id=&quot;20307&quot; value=&quot;519&quot;/&gt;&lt;/object&gt;&lt;object type=&quot;3&quot; unique_id=&quot;32142&quot;&gt;&lt;property id=&quot;20148&quot; value=&quot;5&quot;/&gt;&lt;property id=&quot;20300&quot; value=&quot;Slide 21 - &amp;quot;QUESTIONS&amp;quot;&quot;/&gt;&lt;property id=&quot;20307&quot; value=&quot;520&quot;/&gt;&lt;/object&gt;&lt;object type=&quot;3&quot; unique_id=&quot;32143&quot;&gt;&lt;property id=&quot;20148&quot; value=&quot;5&quot;/&gt;&lt;property id=&quot;20300&quot; value=&quot;Slide 22 - &amp;quot;RANGE-WIDE CONSERVATION PLAN&amp;quot;&quot;/&gt;&lt;property id=&quot;20307&quot; value=&quot;521&quot;/&gt;&lt;/object&gt;&lt;object type=&quot;3&quot; unique_id=&quot;32144&quot;&gt;&lt;property id=&quot;20148&quot; value=&quot;5&quot;/&gt;&lt;property id=&quot;20300&quot; value=&quot;Slide 44 - &amp;quot;QUESTIONS&amp;quot;&quot;/&gt;&lt;property id=&quot;20307&quot; value=&quot;524&quot;/&gt;&lt;/object&gt;&lt;object type=&quot;3&quot; unique_id=&quot;32145&quot;&gt;&lt;property id=&quot;20148&quot; value=&quot;5&quot;/&gt;&lt;property id=&quot;20300&quot; value=&quot;Slide 52 - &amp;quot;QUESTIONS&amp;quot;&quot;/&gt;&lt;property id=&quot;20307&quot; value=&quot;527&quot;/&gt;&lt;/object&gt;&lt;object type=&quot;3&quot; unique_id=&quot;32147&quot;&gt;&lt;property id=&quot;20148&quot; value=&quot;5&quot;/&gt;&lt;property id=&quot;20300&quot; value=&quot;Slide 73 - &amp;quot;QUESTIONS&amp;quot;&quot;/&gt;&lt;property id=&quot;20307&quot; value=&quot;525&quot;/&gt;&lt;/object&gt;&lt;object type=&quot;3&quot; unique_id=&quot;32670&quot;&gt;&lt;property id=&quot;20148&quot; value=&quot;5&quot;/&gt;&lt;property id=&quot;20300&quot; value=&quot;Slide 45 - &amp;quot;ACCOMPLISHMENTS AND FUNDING&amp;quot;&quot;/&gt;&lt;property id=&quot;20307&quot; value=&quot;528&quot;/&gt;&lt;/object&gt;&lt;object type=&quot;3&quot; unique_id=&quot;32671&quot;&gt;&lt;property id=&quot;20148&quot; value=&quot;5&quot;/&gt;&lt;property id=&quot;20300&quot; value=&quot;Slide 53 - &amp;quot;RANGE-WIDE ISSUES AND CHALLENGES&amp;quot;&quot;/&gt;&lt;property id=&quot;20307&quot; value=&quot;529&quot;/&gt;&lt;/object&gt;&lt;object type=&quot;3&quot; unique_id=&quot;32672&quot;&gt;&lt;property id=&quot;20148&quot; value=&quot;5&quot;/&gt;&lt;property id=&quot;20300&quot; value=&quot;Slide 74 - &amp;quot;LOCAL ISSUES AND CHALLENGES&amp;quot;&quot;/&gt;&lt;property id=&quot;20307&quot; value=&quot;530&quot;/&gt;&lt;/object&gt;&lt;object type=&quot;3&quot; unique_id=&quot;35621&quot;&gt;&lt;property id=&quot;20148&quot; value=&quot;5&quot;/&gt;&lt;property id=&quot;20300&quot; value=&quot;Slide 54 - &amp;quot;Open Pine Decision Support Tool&amp;quot;&quot;/&gt;&lt;property id=&quot;20307&quot; value=&quot;531&quot;/&gt;&lt;/object&gt;&lt;object type=&quot;3&quot; unique_id=&quot;35622&quot;&gt;&lt;property id=&quot;20148&quot; value=&quot;5&quot;/&gt;&lt;property id=&quot;20300&quot; value=&quot;Slide 55 - &amp;quot;Open Pine Decision Support Tool&amp;quot;&quot;/&gt;&lt;property id=&quot;20307&quot; value=&quot;532&quot;/&gt;&lt;/object&gt;&lt;object type=&quot;3&quot; unique_id=&quot;35623&quot;&gt;&lt;property id=&quot;20148&quot; value=&quot;5&quot;/&gt;&lt;property id=&quot;20300&quot; value=&quot;Slide 56 - &amp;quot;Objectives - Birds AND their habitats&amp;quot;&quot;/&gt;&lt;property id=&quot;20307&quot; value=&quot;533&quot;/&gt;&lt;/object&gt;&lt;object type=&quot;3&quot; unique_id=&quot;35624&quot;&gt;&lt;property id=&quot;20148&quot; value=&quot;5&quot;/&gt;&lt;property id=&quot;20300&quot; value=&quot;Slide 57 - &amp;quot;Umbrella (focal) species&amp;quot;&quot;/&gt;&lt;property id=&quot;20307&quot; value=&quot;534&quot;/&gt;&lt;/object&gt;&lt;object type=&quot;3&quot; unique_id=&quot;35625&quot;&gt;&lt;property id=&quot;20148&quot; value=&quot;5&quot;/&gt;&lt;property id=&quot;20300&quot; value=&quot;Slide 58 - &amp;quot;Where could we put longleaf?&amp;quot;&quot;/&gt;&lt;property id=&quot;20307&quot; value=&quot;535&quot;/&gt;&lt;/object&gt;&lt;object type=&quot;3&quot; unique_id=&quot;35626&quot;&gt;&lt;property id=&quot;20148&quot; value=&quot;5&quot;/&gt;&lt;property id=&quot;20300&quot; value=&quot;Slide 59 - &amp;quot;Density of suitable longleaf sites&amp;quot;&quot;/&gt;&lt;property id=&quot;20307&quot; value=&quot;536&quot;/&gt;&lt;/object&gt;&lt;object type=&quot;3&quot; unique_id=&quot;35627&quot;&gt;&lt;property id=&quot;20148&quot; value=&quot;5&quot;/&gt;&lt;property id=&quot;20300&quot; value=&quot;Slide 60 - &amp;quot;Where can longleaf systems be managed?&amp;quot;&quot;/&gt;&lt;property id=&quot;20307&quot; value=&quot;537&quot;/&gt;&lt;/object&gt;&lt;object type=&quot;3&quot; unique_id=&quot;35628&quot;&gt;&lt;property id=&quot;20148&quot; value=&quot;5&quot;/&gt;&lt;property id=&quot;20300&quot; value=&quot;Slide 61 - &amp;quot;Density of rural areas&amp;quot;&quot;/&gt;&lt;property id=&quot;20307&quot; value=&quot;538&quot;/&gt;&lt;/object&gt;&lt;object type=&quot;3&quot; unique_id=&quot;35629&quot;&gt;&lt;property id=&quot;20148&quot; value=&quot;5&quot;/&gt;&lt;property id=&quot;20300&quot; value=&quot;Slide 62 - &amp;quot;Where will systems be maintained?&amp;quot;&quot;/&gt;&lt;property id=&quot;20307&quot; value=&quot;539&quot;/&gt;&lt;/object&gt;&lt;object type=&quot;3&quot; unique_id=&quot;35630&quot;&gt;&lt;property id=&quot;20148&quot; value=&quot;5&quot;/&gt;&lt;property id=&quot;20300&quot; value=&quot;Slide 63 - &amp;quot;Density of conserved lands&amp;quot;&quot;/&gt;&lt;property id=&quot;20307&quot; value=&quot;540&quot;/&gt;&lt;/object&gt;&lt;object type=&quot;3&quot; unique_id=&quot;35631&quot;&gt;&lt;property id=&quot;20148&quot; value=&quot;5&quot;/&gt;&lt;property id=&quot;20300&quot; value=&quot;Slide 64 - &amp;quot;Where does bird habitat exist?&amp;quot;&quot;/&gt;&lt;property id=&quot;20307&quot; value=&quot;541&quot;/&gt;&lt;/object&gt;&lt;object type=&quot;3&quot; unique_id=&quot;35632&quot;&gt;&lt;property id=&quot;20148&quot; value=&quot;5&quot;/&gt;&lt;property id=&quot;20300&quot; value=&quot;Slide 65 - &amp;quot;Density of existing (potential) habitat&amp;quot;&quot;/&gt;&lt;property id=&quot;20307&quot; value=&quot;542&quot;/&gt;&lt;/object&gt;&lt;object type=&quot;3&quot; unique_id=&quot;35633&quot;&gt;&lt;property id=&quot;20148&quot; value=&quot;5&quot;/&gt;&lt;property id=&quot;20300&quot; value=&quot;Slide 66 - &amp;quot;Density of existing habitat&amp;quot;&quot;/&gt;&lt;property id=&quot;20307&quot; value=&quot;543&quot;/&gt;&lt;/object&gt;&lt;object type=&quot;3&quot; unique_id=&quot;35634&quot;&gt;&lt;property id=&quot;20148&quot; value=&quot;5&quot;/&gt;&lt;property id=&quot;20300&quot; value=&quot;Slide 67 - &amp;quot;Source populations&amp;quot;&quot;/&gt;&lt;property id=&quot;20307&quot; value=&quot;544&quot;/&gt;&lt;/object&gt;&lt;object type=&quot;3&quot; unique_id=&quot;35635&quot;&gt;&lt;property id=&quot;20148&quot; value=&quot;5&quot;/&gt;&lt;property id=&quot;20300&quot; value=&quot;Slide 68 - &amp;quot;Density of sustainable populations&amp;quot;&quot;/&gt;&lt;property id=&quot;20307&quot; value=&quot;545&quot;/&gt;&lt;/object&gt;&lt;object type=&quot;3&quot; unique_id=&quot;35636&quot;&gt;&lt;property id=&quot;20148&quot; value=&quot;5&quot;/&gt;&lt;property id=&quot;20300&quot; value=&quot;Slide 69 - &amp;quot;Priority model - integrate the data layers&amp;quot;&quot;/&gt;&lt;property id=&quot;20307&quot; value=&quot;546&quot;/&gt;&lt;/object&gt;&lt;object type=&quot;3&quot; unique_id=&quot;35638&quot;&gt;&lt;property id=&quot;20148&quot; value=&quot;5&quot;/&gt;&lt;property id=&quot;20300&quot; value=&quot;Slide 70 - &amp;quot;Decision support tool&amp;quot;&quot;/&gt;&lt;property id=&quot;20307&quot; value=&quot;548&quot;/&gt;&lt;/object&gt;&lt;object type=&quot;3&quot; unique_id=&quot;35639&quot;&gt;&lt;property id=&quot;20148&quot; value=&quot;5&quot;/&gt;&lt;property id=&quot;20300&quot; value=&quot;Slide 71 - &amp;quot;Uses&amp;quot;&quot;/&gt;&lt;property id=&quot;20307&quot; value=&quot;549&quot;/&gt;&lt;/object&gt;&lt;object type=&quot;3&quot; unique_id=&quot;35640&quot;&gt;&lt;property id=&quot;20148&quot; value=&quot;5&quot;/&gt;&lt;property id=&quot;20300&quot; value=&quot;Slide 72 - &amp;quot;What conservation actions?&amp;quot;&quot;/&gt;&lt;property id=&quot;20307&quot; value=&quot;550&quot;/&gt;&lt;/object&gt;&lt;object type=&quot;3&quot; unique_id=&quot;35641&quot;&gt;&lt;property id=&quot;20148&quot; value=&quot;5&quot;/&gt;&lt;property id=&quot;20300&quot; value=&quot;Slide 75 - &amp;quot;QUESTIONS&amp;quot;&quot;/&gt;&lt;property id=&quot;20307&quot; value=&quot;551&quot;/&gt;&lt;/object&gt;&lt;object type=&quot;3&quot; unique_id=&quot;35876&quot;&gt;&lt;property id=&quot;20148&quot; value=&quot;5&quot;/&gt;&lt;property id=&quot;20300&quot; value=&quot;Slide 30&quot;/&gt;&lt;property id=&quot;20307&quot; value=&quot;552&quot;/&gt;&lt;/object&gt;&lt;/object&gt;&lt;/object&gt;&lt;/database&gt;"/>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10510</TotalTime>
  <Words>1056</Words>
  <Application>Microsoft Office PowerPoint</Application>
  <PresentationFormat>On-screen Show (4:3)</PresentationFormat>
  <Paragraphs>154</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Custom Design</vt:lpstr>
      <vt:lpstr>PowerPoint Presentation</vt:lpstr>
      <vt:lpstr>BRIEF HISTORY OF LONGLEAF PINE</vt:lpstr>
      <vt:lpstr>PowerPoint Presentation</vt:lpstr>
      <vt:lpstr>PowerPoint Presentation</vt:lpstr>
      <vt:lpstr>PowerPoint Presentation</vt:lpstr>
      <vt:lpstr>Historic Range of  Longleaf Pine Ecosystem</vt:lpstr>
      <vt:lpstr>PowerPoint Presentation</vt:lpstr>
      <vt:lpstr>PowerPoint Presentation</vt:lpstr>
      <vt:lpstr>PowerPoint Presentation</vt:lpstr>
      <vt:lpstr>PowerPoint Presentation</vt:lpstr>
      <vt:lpstr>PowerPoint Presentation</vt:lpstr>
      <vt:lpstr>PowerPoint Presentation</vt:lpstr>
      <vt:lpstr>QUESTIONS</vt:lpstr>
      <vt:lpstr>Forest Management Considerations and Concerns</vt:lpstr>
      <vt:lpstr>PowerPoint Presentation</vt:lpstr>
      <vt:lpstr>PowerPoint Presentation</vt:lpstr>
      <vt:lpstr>Forest Health</vt:lpstr>
      <vt:lpstr>PowerPoint Presentation</vt:lpstr>
      <vt:lpstr>PowerPoint Presentation</vt:lpstr>
      <vt:lpstr>Wildlife Values of Longleaf Pine</vt:lpstr>
      <vt:lpstr>Distinct and Diverse Forest Type</vt:lpstr>
      <vt:lpstr>QUESTIONS</vt:lpstr>
      <vt:lpstr>America’s Longleaf a Restoration Initiative</vt:lpstr>
      <vt:lpstr>PowerPoint Presentation</vt:lpstr>
      <vt:lpstr>LLP Conservation Plan </vt:lpstr>
      <vt:lpstr>Six Overarching Strategies</vt:lpstr>
      <vt:lpstr>PowerPoint Presentation</vt:lpstr>
      <vt:lpstr>PowerPoint Presentation</vt:lpstr>
      <vt:lpstr>PowerPoint Presentation</vt:lpstr>
      <vt:lpstr>PowerPoint Presentation</vt:lpstr>
      <vt:lpstr>QUESTIONS </vt:lpstr>
      <vt:lpstr>PowerPoint Presentation</vt:lpstr>
    </vt:vector>
  </TitlesOfParts>
  <Company>SELC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pdunlop</dc:creator>
  <cp:lastModifiedBy>Clay</cp:lastModifiedBy>
  <cp:revision>618</cp:revision>
  <dcterms:created xsi:type="dcterms:W3CDTF">2009-07-30T19:16:34Z</dcterms:created>
  <dcterms:modified xsi:type="dcterms:W3CDTF">2013-03-22T16:31:12Z</dcterms:modified>
</cp:coreProperties>
</file>