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10"/>
  </p:notesMasterIdLst>
  <p:handoutMasterIdLst>
    <p:handoutMasterId r:id="rId11"/>
  </p:handoutMasterIdLst>
  <p:sldIdLst>
    <p:sldId id="379" r:id="rId2"/>
    <p:sldId id="458" r:id="rId3"/>
    <p:sldId id="469" r:id="rId4"/>
    <p:sldId id="592" r:id="rId5"/>
    <p:sldId id="595" r:id="rId6"/>
    <p:sldId id="596" r:id="rId7"/>
    <p:sldId id="597" r:id="rId8"/>
    <p:sldId id="591" r:id="rId9"/>
  </p:sldIdLst>
  <p:sldSz cx="9144000" cy="6858000" type="screen4x3"/>
  <p:notesSz cx="7023100" cy="9309100"/>
  <p:custDataLst>
    <p:tags r:id="rId12"/>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4" autoAdjust="0"/>
    <p:restoredTop sz="84460" autoAdjust="0"/>
  </p:normalViewPr>
  <p:slideViewPr>
    <p:cSldViewPr>
      <p:cViewPr>
        <p:scale>
          <a:sx n="75" d="100"/>
          <a:sy n="75" d="100"/>
        </p:scale>
        <p:origin x="-1914" y="-13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0" d="100"/>
        <a:sy n="60" d="100"/>
      </p:scale>
      <p:origin x="0" y="0"/>
    </p:cViewPr>
  </p:sorterViewPr>
  <p:notesViewPr>
    <p:cSldViewPr>
      <p:cViewPr>
        <p:scale>
          <a:sx n="100" d="100"/>
          <a:sy n="100" d="100"/>
        </p:scale>
        <p:origin x="-888" y="235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2" y="0"/>
            <a:ext cx="3043979" cy="465774"/>
          </a:xfrm>
          <a:prstGeom prst="rect">
            <a:avLst/>
          </a:prstGeom>
          <a:noFill/>
          <a:ln w="9525">
            <a:noFill/>
            <a:miter lim="800000"/>
            <a:headEnd/>
            <a:tailEnd/>
          </a:ln>
          <a:effectLst/>
        </p:spPr>
        <p:txBody>
          <a:bodyPr vert="horz" wrap="square" lIns="91581" tIns="45791" rIns="91581" bIns="45791" numCol="1" anchor="t" anchorCtr="0" compatLnSpc="1">
            <a:prstTxWarp prst="textNoShape">
              <a:avLst/>
            </a:prstTxWarp>
          </a:bodyPr>
          <a:lstStyle>
            <a:lvl1pPr eaLnBrk="0" hangingPunct="0">
              <a:defRPr sz="1200"/>
            </a:lvl1pPr>
          </a:lstStyle>
          <a:p>
            <a:pPr>
              <a:defRPr/>
            </a:pPr>
            <a:endParaRPr lang="en-US" dirty="0"/>
          </a:p>
        </p:txBody>
      </p:sp>
      <p:sp>
        <p:nvSpPr>
          <p:cNvPr id="95235" name="Rectangle 3"/>
          <p:cNvSpPr>
            <a:spLocks noGrp="1" noChangeArrowheads="1"/>
          </p:cNvSpPr>
          <p:nvPr>
            <p:ph type="dt" sz="quarter" idx="1"/>
          </p:nvPr>
        </p:nvSpPr>
        <p:spPr bwMode="auto">
          <a:xfrm>
            <a:off x="3977532" y="0"/>
            <a:ext cx="3043979" cy="465774"/>
          </a:xfrm>
          <a:prstGeom prst="rect">
            <a:avLst/>
          </a:prstGeom>
          <a:noFill/>
          <a:ln w="9525">
            <a:noFill/>
            <a:miter lim="800000"/>
            <a:headEnd/>
            <a:tailEnd/>
          </a:ln>
          <a:effectLst/>
        </p:spPr>
        <p:txBody>
          <a:bodyPr vert="horz" wrap="square" lIns="91581" tIns="45791" rIns="91581" bIns="45791" numCol="1" anchor="t" anchorCtr="0" compatLnSpc="1">
            <a:prstTxWarp prst="textNoShape">
              <a:avLst/>
            </a:prstTxWarp>
          </a:bodyPr>
          <a:lstStyle>
            <a:lvl1pPr algn="r" eaLnBrk="0" hangingPunct="0">
              <a:defRPr sz="1200"/>
            </a:lvl1pPr>
          </a:lstStyle>
          <a:p>
            <a:pPr>
              <a:defRPr/>
            </a:pPr>
            <a:fld id="{D387D50B-26BB-4BAE-AE1E-7C228E5D7F78}" type="datetimeFigureOut">
              <a:rPr lang="en-US"/>
              <a:pPr>
                <a:defRPr/>
              </a:pPr>
              <a:t>3/29/2013</a:t>
            </a:fld>
            <a:endParaRPr lang="en-US" dirty="0"/>
          </a:p>
        </p:txBody>
      </p:sp>
      <p:sp>
        <p:nvSpPr>
          <p:cNvPr id="95236" name="Rectangle 4"/>
          <p:cNvSpPr>
            <a:spLocks noGrp="1" noChangeArrowheads="1"/>
          </p:cNvSpPr>
          <p:nvPr>
            <p:ph type="ftr" sz="quarter" idx="2"/>
          </p:nvPr>
        </p:nvSpPr>
        <p:spPr bwMode="auto">
          <a:xfrm>
            <a:off x="2" y="8841737"/>
            <a:ext cx="3043979" cy="465774"/>
          </a:xfrm>
          <a:prstGeom prst="rect">
            <a:avLst/>
          </a:prstGeom>
          <a:noFill/>
          <a:ln w="9525">
            <a:noFill/>
            <a:miter lim="800000"/>
            <a:headEnd/>
            <a:tailEnd/>
          </a:ln>
          <a:effectLst/>
        </p:spPr>
        <p:txBody>
          <a:bodyPr vert="horz" wrap="square" lIns="91581" tIns="45791" rIns="91581" bIns="45791" numCol="1" anchor="b" anchorCtr="0" compatLnSpc="1">
            <a:prstTxWarp prst="textNoShape">
              <a:avLst/>
            </a:prstTxWarp>
          </a:bodyPr>
          <a:lstStyle>
            <a:lvl1pPr eaLnBrk="0" hangingPunct="0">
              <a:defRPr sz="1200"/>
            </a:lvl1pPr>
          </a:lstStyle>
          <a:p>
            <a:pPr>
              <a:defRPr/>
            </a:pPr>
            <a:endParaRPr lang="en-US" dirty="0"/>
          </a:p>
        </p:txBody>
      </p:sp>
      <p:sp>
        <p:nvSpPr>
          <p:cNvPr id="95237" name="Rectangle 5"/>
          <p:cNvSpPr>
            <a:spLocks noGrp="1" noChangeArrowheads="1"/>
          </p:cNvSpPr>
          <p:nvPr>
            <p:ph type="sldNum" sz="quarter" idx="3"/>
          </p:nvPr>
        </p:nvSpPr>
        <p:spPr bwMode="auto">
          <a:xfrm>
            <a:off x="3977532" y="8841737"/>
            <a:ext cx="3043979" cy="465774"/>
          </a:xfrm>
          <a:prstGeom prst="rect">
            <a:avLst/>
          </a:prstGeom>
          <a:noFill/>
          <a:ln w="9525">
            <a:noFill/>
            <a:miter lim="800000"/>
            <a:headEnd/>
            <a:tailEnd/>
          </a:ln>
          <a:effectLst/>
        </p:spPr>
        <p:txBody>
          <a:bodyPr vert="horz" wrap="square" lIns="91581" tIns="45791" rIns="91581" bIns="45791" numCol="1" anchor="b" anchorCtr="0" compatLnSpc="1">
            <a:prstTxWarp prst="textNoShape">
              <a:avLst/>
            </a:prstTxWarp>
          </a:bodyPr>
          <a:lstStyle>
            <a:lvl1pPr algn="r" eaLnBrk="0" hangingPunct="0">
              <a:defRPr sz="1200"/>
            </a:lvl1pPr>
          </a:lstStyle>
          <a:p>
            <a:pPr>
              <a:defRPr/>
            </a:pPr>
            <a:fld id="{13E20702-6778-45C7-9950-9164D5DAD220}" type="slidenum">
              <a:rPr lang="en-US"/>
              <a:pPr>
                <a:defRPr/>
              </a:pPr>
              <a:t>‹#›</a:t>
            </a:fld>
            <a:endParaRPr lang="en-US" dirty="0"/>
          </a:p>
        </p:txBody>
      </p:sp>
    </p:spTree>
    <p:extLst>
      <p:ext uri="{BB962C8B-B14F-4D97-AF65-F5344CB8AC3E}">
        <p14:creationId xmlns:p14="http://schemas.microsoft.com/office/powerpoint/2010/main" val="1181855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4"/>
          </a:xfrm>
          <a:prstGeom prst="rect">
            <a:avLst/>
          </a:prstGeom>
        </p:spPr>
        <p:txBody>
          <a:bodyPr vert="horz" lIns="93320" tIns="46661" rIns="93320" bIns="4666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532" y="0"/>
            <a:ext cx="3043979" cy="465774"/>
          </a:xfrm>
          <a:prstGeom prst="rect">
            <a:avLst/>
          </a:prstGeom>
        </p:spPr>
        <p:txBody>
          <a:bodyPr vert="horz" lIns="93320" tIns="46661" rIns="93320" bIns="46661" rtlCol="0"/>
          <a:lstStyle>
            <a:lvl1pPr algn="r" fontAlgn="auto">
              <a:spcBef>
                <a:spcPts val="0"/>
              </a:spcBef>
              <a:spcAft>
                <a:spcPts val="0"/>
              </a:spcAft>
              <a:defRPr sz="1200">
                <a:latin typeface="+mn-lt"/>
                <a:cs typeface="+mn-cs"/>
              </a:defRPr>
            </a:lvl1pPr>
          </a:lstStyle>
          <a:p>
            <a:pPr>
              <a:defRPr/>
            </a:pPr>
            <a:fld id="{0B1DC559-788A-48DA-8DDA-18CB68E71407}" type="datetimeFigureOut">
              <a:rPr lang="en-US"/>
              <a:pPr>
                <a:defRPr/>
              </a:pPr>
              <a:t>3/29/2013</a:t>
            </a:fld>
            <a:endParaRPr lang="en-US" dirty="0"/>
          </a:p>
        </p:txBody>
      </p:sp>
      <p:sp>
        <p:nvSpPr>
          <p:cNvPr id="4" name="Slide Image Placeholder 3"/>
          <p:cNvSpPr>
            <a:spLocks noGrp="1" noRot="1" noChangeAspect="1"/>
          </p:cNvSpPr>
          <p:nvPr>
            <p:ph type="sldImg" idx="2"/>
          </p:nvPr>
        </p:nvSpPr>
        <p:spPr>
          <a:xfrm>
            <a:off x="1187450" y="700088"/>
            <a:ext cx="4649788" cy="3487737"/>
          </a:xfrm>
          <a:prstGeom prst="rect">
            <a:avLst/>
          </a:prstGeom>
          <a:noFill/>
          <a:ln w="12700">
            <a:solidFill>
              <a:prstClr val="black"/>
            </a:solidFill>
          </a:ln>
        </p:spPr>
        <p:txBody>
          <a:bodyPr vert="horz" lIns="93320" tIns="46661" rIns="93320" bIns="46661" rtlCol="0" anchor="ctr"/>
          <a:lstStyle/>
          <a:p>
            <a:pPr lvl="0"/>
            <a:endParaRPr lang="en-US" noProof="0" dirty="0" smtClean="0"/>
          </a:p>
        </p:txBody>
      </p:sp>
      <p:sp>
        <p:nvSpPr>
          <p:cNvPr id="5" name="Notes Placeholder 4"/>
          <p:cNvSpPr>
            <a:spLocks noGrp="1"/>
          </p:cNvSpPr>
          <p:nvPr>
            <p:ph type="body" sz="quarter" idx="3"/>
          </p:nvPr>
        </p:nvSpPr>
        <p:spPr>
          <a:xfrm>
            <a:off x="702946" y="4422459"/>
            <a:ext cx="5617208" cy="4187187"/>
          </a:xfrm>
          <a:prstGeom prst="rect">
            <a:avLst/>
          </a:prstGeom>
        </p:spPr>
        <p:txBody>
          <a:bodyPr vert="horz" lIns="93320" tIns="46661" rIns="93320" bIns="466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41737"/>
            <a:ext cx="3043979" cy="465774"/>
          </a:xfrm>
          <a:prstGeom prst="rect">
            <a:avLst/>
          </a:prstGeom>
        </p:spPr>
        <p:txBody>
          <a:bodyPr vert="horz" lIns="93320" tIns="46661" rIns="93320" bIns="4666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532" y="8841737"/>
            <a:ext cx="3043979" cy="465774"/>
          </a:xfrm>
          <a:prstGeom prst="rect">
            <a:avLst/>
          </a:prstGeom>
        </p:spPr>
        <p:txBody>
          <a:bodyPr vert="horz" lIns="93320" tIns="46661" rIns="93320" bIns="46661" rtlCol="0" anchor="b"/>
          <a:lstStyle>
            <a:lvl1pPr algn="r" fontAlgn="auto">
              <a:spcBef>
                <a:spcPts val="0"/>
              </a:spcBef>
              <a:spcAft>
                <a:spcPts val="0"/>
              </a:spcAft>
              <a:defRPr sz="1200">
                <a:latin typeface="+mn-lt"/>
                <a:cs typeface="+mn-cs"/>
              </a:defRPr>
            </a:lvl1pPr>
          </a:lstStyle>
          <a:p>
            <a:pPr>
              <a:defRPr/>
            </a:pPr>
            <a:fld id="{C56DCF79-C907-4456-92FF-0D8F0DA59599}" type="slidenum">
              <a:rPr lang="en-US"/>
              <a:pPr>
                <a:defRPr/>
              </a:pPr>
              <a:t>‹#›</a:t>
            </a:fld>
            <a:endParaRPr lang="en-US" dirty="0"/>
          </a:p>
        </p:txBody>
      </p:sp>
    </p:spTree>
    <p:extLst>
      <p:ext uri="{BB962C8B-B14F-4D97-AF65-F5344CB8AC3E}">
        <p14:creationId xmlns:p14="http://schemas.microsoft.com/office/powerpoint/2010/main" val="3503860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C56DCF79-C907-4456-92FF-0D8F0DA59599}"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C56DCF79-C907-4456-92FF-0D8F0DA59599}"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C56DCF79-C907-4456-92FF-0D8F0DA59599}"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67954DA4-810A-4013-B933-350A0348D26C}" type="datetimeFigureOut">
              <a:rPr lang="en-US"/>
              <a:pPr>
                <a:defRPr/>
              </a:pPr>
              <a:t>3/29/2013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EF71D030-95A8-4DC6-840B-C9CA552CF6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4" name="Picture 6" descr="background.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92075"/>
            <a:ext cx="9293225" cy="6950075"/>
          </a:xfrm>
          <a:prstGeom prst="rect">
            <a:avLst/>
          </a:prstGeom>
          <a:noFill/>
          <a:ln w="9525">
            <a:noFill/>
            <a:miter lim="800000"/>
            <a:headEnd/>
            <a:tailEnd/>
          </a:ln>
        </p:spPr>
      </p:pic>
      <p:sp>
        <p:nvSpPr>
          <p:cNvPr id="6" name="Title 1"/>
          <p:cNvSpPr>
            <a:spLocks noGrp="1"/>
          </p:cNvSpPr>
          <p:nvPr>
            <p:ph type="title"/>
          </p:nvPr>
        </p:nvSpPr>
        <p:spPr>
          <a:xfrm>
            <a:off x="1219200" y="228600"/>
            <a:ext cx="7924800" cy="838200"/>
          </a:xfrm>
          <a:prstGeom prst="rect">
            <a:avLst/>
          </a:prstGeom>
        </p:spPr>
        <p:txBody>
          <a:bodyPr/>
          <a:lstStyle>
            <a:lvl1pPr algn="l">
              <a:defRPr b="1">
                <a:solidFill>
                  <a:srgbClr val="3F2D21"/>
                </a:solidFill>
                <a:latin typeface="Garamond"/>
                <a:cs typeface="Garamond"/>
              </a:defRPr>
            </a:lvl1pPr>
          </a:lstStyle>
          <a:p>
            <a:r>
              <a:rPr lang="en-US" dirty="0" smtClean="0"/>
              <a:t>Click to edit Master title style</a:t>
            </a:r>
            <a:endParaRPr lang="en-US" dirty="0"/>
          </a:p>
        </p:txBody>
      </p:sp>
      <p:sp>
        <p:nvSpPr>
          <p:cNvPr id="7" name="Content Placeholder 2"/>
          <p:cNvSpPr>
            <a:spLocks noGrp="1"/>
          </p:cNvSpPr>
          <p:nvPr>
            <p:ph idx="1"/>
          </p:nvPr>
        </p:nvSpPr>
        <p:spPr>
          <a:xfrm>
            <a:off x="1295400" y="1447800"/>
            <a:ext cx="7696200" cy="4724400"/>
          </a:xfrm>
          <a:prstGeom prst="rect">
            <a:avLst/>
          </a:prstGeom>
        </p:spPr>
        <p:txBody>
          <a:bodyPr/>
          <a:lstStyle>
            <a:lvl1pPr>
              <a:defRPr>
                <a:solidFill>
                  <a:srgbClr val="3F2D21"/>
                </a:solidFill>
              </a:defRPr>
            </a:lvl1pPr>
            <a:lvl2pPr>
              <a:defRPr>
                <a:solidFill>
                  <a:srgbClr val="3F2D21"/>
                </a:solidFill>
              </a:defRPr>
            </a:lvl2pPr>
            <a:lvl3pPr>
              <a:defRPr>
                <a:solidFill>
                  <a:srgbClr val="3F2D21"/>
                </a:solidFill>
              </a:defRPr>
            </a:lvl3pPr>
            <a:lvl4pPr>
              <a:defRPr>
                <a:solidFill>
                  <a:srgbClr val="3F2D21"/>
                </a:solidFill>
              </a:defRPr>
            </a:lvl4pPr>
            <a:lvl5pPr>
              <a:defRPr>
                <a:solidFill>
                  <a:srgbClr val="3F2D2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95400" y="1295400"/>
            <a:ext cx="7391400" cy="8382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5FA494-E43D-4E82-A298-851F985A4C2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vhj">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4FC7B59C-5A4A-4F6B-8B9D-6F1F45618C01}" type="datetimeFigureOut">
              <a:rPr lang="en-US"/>
              <a:pPr>
                <a:defRPr/>
              </a:pPr>
              <a:t>3/29/2013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81ED8900-D030-4C31-A8DF-3134FA74EB7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99A1C5F8-AB9F-4DCE-916A-5B98481D2F3B}" type="datetimeFigureOut">
              <a:rPr lang="en-US"/>
              <a:pPr>
                <a:defRPr/>
              </a:pPr>
              <a:t>3/29/2013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8DD49AEA-9052-4C06-80E0-56EF481ABD1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4C2D450F-B05A-4AB2-A4AB-9A6625237887}" type="datetimeFigureOut">
              <a:rPr lang="en-US"/>
              <a:pPr>
                <a:defRPr/>
              </a:pPr>
              <a:t>3/29/2013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E39E3036-CDEE-4BAF-A48D-5AB1C9D34D2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9AD75517-E887-4412-9FAA-0539A92B9D37}" type="datetimeFigureOut">
              <a:rPr lang="en-US"/>
              <a:pPr>
                <a:defRPr/>
              </a:pPr>
              <a:t>3/29/2013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98A905D9-A208-46B8-A41C-4F3EA6E0943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44497A57-D089-46A1-80F1-71BD540E7871}" type="datetimeFigureOut">
              <a:rPr lang="en-US"/>
              <a:pPr>
                <a:defRPr/>
              </a:pPr>
              <a:t>3/29/2013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FC0E4B77-E53A-4F71-810A-480177FE60F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44D1E4C5-FA21-49A8-A718-AE645C2DBC5D}" type="datetimeFigureOut">
              <a:rPr lang="en-US"/>
              <a:pPr>
                <a:defRPr/>
              </a:pPr>
              <a:t>3/29/2013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C0C1BC7E-7EF9-4639-AADD-2EE825BB405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78C4D1BC-96B7-4D0C-B1A2-158A374CA2F0}" type="datetimeFigureOut">
              <a:rPr lang="en-US"/>
              <a:pPr>
                <a:defRPr/>
              </a:pPr>
              <a:t>3/29/2013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39EB6337-6ECF-44B9-88F7-587DAC4A36C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fld id="{E38FF497-CBAF-4726-B015-0E63D1DD4369}" type="datetimeFigureOut">
              <a:rPr lang="en-US"/>
              <a:pPr>
                <a:defRPr/>
              </a:pPr>
              <a:t>3/29/2013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6A359DF6-6CB6-452C-B9C8-36E322599F9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1"/>
          <p:cNvSpPr txBox="1">
            <a:spLocks/>
          </p:cNvSpPr>
          <p:nvPr userDrawn="1"/>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mtClean="0"/>
              <a:t>Click to edit Master title style</a:t>
            </a:r>
            <a:endParaRPr lang="en-US"/>
          </a:p>
        </p:txBody>
      </p:sp>
      <p:sp>
        <p:nvSpPr>
          <p:cNvPr id="5" name="Date Placeholder 3"/>
          <p:cNvSpPr>
            <a:spLocks noGrp="1"/>
          </p:cNvSpPr>
          <p:nvPr>
            <p:ph type="dt" sz="half" idx="2"/>
          </p:nvPr>
        </p:nvSpPr>
        <p:spPr>
          <a:xfrm>
            <a:off x="457200" y="6356350"/>
            <a:ext cx="2133600" cy="365125"/>
          </a:xfrm>
          <a:prstGeom prst="rect">
            <a:avLst/>
          </a:prstGeom>
        </p:spPr>
        <p:txBody>
          <a:bodyPr/>
          <a:lstStyle>
            <a:lvl1pPr>
              <a:defRPr/>
            </a:lvl1pPr>
          </a:lstStyle>
          <a:p>
            <a:pPr>
              <a:defRPr/>
            </a:pPr>
            <a:fld id="{1CBF30C8-3543-4981-9B2B-C73837A8D4D7}" type="datetimeFigureOut">
              <a:rPr lang="en-US"/>
              <a:pPr>
                <a:defRPr/>
              </a:pPr>
              <a:t>3/29/2013</a:t>
            </a:fld>
            <a:endParaRPr lang="en-US" dirty="0"/>
          </a:p>
        </p:txBody>
      </p:sp>
      <p:sp>
        <p:nvSpPr>
          <p:cNvPr id="6" name="Footer Placeholder 4"/>
          <p:cNvSpPr>
            <a:spLocks noGrp="1"/>
          </p:cNvSpPr>
          <p:nvPr>
            <p:ph type="ftr" sz="quarter" idx="3"/>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defRPr/>
            </a:lvl1pPr>
          </a:lstStyle>
          <a:p>
            <a:pPr>
              <a:defRPr/>
            </a:pPr>
            <a:fld id="{489C81CF-2AE9-4464-913B-026C153A29ED}" type="slidenum">
              <a:rPr lang="en-US"/>
              <a:pPr>
                <a:defRPr/>
              </a:pPr>
              <a:t>‹#›</a:t>
            </a:fld>
            <a:endParaRPr lang="en-US" dirty="0"/>
          </a:p>
        </p:txBody>
      </p:sp>
      <p:pic>
        <p:nvPicPr>
          <p:cNvPr id="8" name="Picture 9" descr="header_llp.png"/>
          <p:cNvPicPr>
            <a:picLocks noChangeAspect="1"/>
          </p:cNvPicPr>
          <p:nvPr userDrawn="1"/>
        </p:nvPicPr>
        <p:blipFill rotWithShape="1">
          <a:blip r:embed="rId13" cstate="screen">
            <a:extLst>
              <a:ext uri="{28A0092B-C50C-407E-A947-70E740481C1C}">
                <a14:useLocalDpi xmlns:a14="http://schemas.microsoft.com/office/drawing/2010/main"/>
              </a:ext>
            </a:extLst>
          </a:blip>
          <a:srcRect r="-2211"/>
          <a:stretch/>
        </p:blipFill>
        <p:spPr bwMode="auto">
          <a:xfrm>
            <a:off x="0" y="-17463"/>
            <a:ext cx="9346019" cy="2297113"/>
          </a:xfrm>
          <a:prstGeom prst="rect">
            <a:avLst/>
          </a:prstGeom>
          <a:noFill/>
          <a:ln w="9525">
            <a:noFill/>
            <a:miter lim="800000"/>
            <a:headEnd/>
            <a:tailEnd/>
          </a:ln>
        </p:spPr>
      </p:pic>
      <p:sp>
        <p:nvSpPr>
          <p:cNvPr id="9" name="Title Placeholder 8"/>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4410" r:id="rId1"/>
    <p:sldLayoutId id="2147484409"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descr="LLPlogo w-o A Restoration....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 y="1905000"/>
            <a:ext cx="7258962"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68475"/>
            <a:ext cx="8229600" cy="1143000"/>
          </a:xfrm>
        </p:spPr>
        <p:txBody>
          <a:bodyPr>
            <a:noAutofit/>
          </a:bodyPr>
          <a:lstStyle/>
          <a:p>
            <a:r>
              <a:rPr lang="en-US" sz="3600" dirty="0" smtClean="0">
                <a:latin typeface="Times New Roman" pitchFamily="18" charset="0"/>
                <a:cs typeface="Times New Roman" pitchFamily="18" charset="0"/>
              </a:rPr>
              <a:t>LONGLEAF PINE ECONOMICS</a:t>
            </a:r>
            <a:endParaRPr lang="en-US" sz="3600" dirty="0">
              <a:latin typeface="Times New Roman" pitchFamily="18" charset="0"/>
              <a:cs typeface="Times New Roman" pitchFamily="18" charset="0"/>
            </a:endParaRPr>
          </a:p>
        </p:txBody>
      </p:sp>
      <p:sp>
        <p:nvSpPr>
          <p:cNvPr id="6" name="Content Placeholder 5"/>
          <p:cNvSpPr>
            <a:spLocks noGrp="1"/>
          </p:cNvSpPr>
          <p:nvPr>
            <p:ph idx="1"/>
          </p:nvPr>
        </p:nvSpPr>
        <p:spPr>
          <a:xfrm>
            <a:off x="381000" y="3094037"/>
            <a:ext cx="8534400" cy="2849563"/>
          </a:xfrm>
        </p:spPr>
        <p:txBody>
          <a:bodyPr/>
          <a:lstStyle/>
          <a:p>
            <a:pPr marL="0" indent="0" algn="ctr">
              <a:buNone/>
            </a:pPr>
            <a:r>
              <a:rPr lang="en-US" dirty="0" smtClean="0">
                <a:latin typeface="Times New Roman" pitchFamily="18" charset="0"/>
                <a:cs typeface="Times New Roman" pitchFamily="18" charset="0"/>
              </a:rPr>
              <a:t>Does Longleaf Pine Make Financial Sense?</a:t>
            </a:r>
            <a:endParaRPr lang="en-US" dirty="0">
              <a:latin typeface="Times New Roman" pitchFamily="18" charset="0"/>
              <a:cs typeface="Times New Roman" pitchFamily="18" charset="0"/>
            </a:endParaRPr>
          </a:p>
        </p:txBody>
      </p:sp>
      <p:pic>
        <p:nvPicPr>
          <p:cNvPr id="9" name="Picture 4" descr="September 28. 2007 024.JPG"/>
          <p:cNvPicPr>
            <a:picLocks noChangeAspect="1"/>
          </p:cNvPicPr>
          <p:nvPr/>
        </p:nvPicPr>
        <p:blipFill>
          <a:blip r:embed="rId3" cstate="email"/>
          <a:srcRect/>
          <a:stretch>
            <a:fillRect/>
          </a:stretch>
        </p:blipFill>
        <p:spPr bwMode="auto">
          <a:xfrm>
            <a:off x="0" y="-21265"/>
            <a:ext cx="9144000" cy="1850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228600" y="457200"/>
            <a:ext cx="7315200" cy="457200"/>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6"/>
          <p:cNvSpPr txBox="1">
            <a:spLocks noChangeArrowheads="1"/>
          </p:cNvSpPr>
          <p:nvPr/>
        </p:nvSpPr>
        <p:spPr bwMode="auto">
          <a:xfrm>
            <a:off x="762000" y="762000"/>
            <a:ext cx="7924800" cy="646331"/>
          </a:xfrm>
          <a:prstGeom prst="rect">
            <a:avLst/>
          </a:prstGeom>
          <a:noFill/>
          <a:ln w="9525">
            <a:noFill/>
            <a:miter lim="800000"/>
            <a:headEnd/>
            <a:tailEnd/>
          </a:ln>
        </p:spPr>
        <p:txBody>
          <a:bodyPr wrap="square">
            <a:spAutoFit/>
          </a:bodyPr>
          <a:lstStyle/>
          <a:p>
            <a:pPr>
              <a:spcBef>
                <a:spcPct val="50000"/>
              </a:spcBef>
            </a:pPr>
            <a:r>
              <a:rPr lang="en-US" sz="3600" dirty="0" smtClean="0">
                <a:latin typeface="Times New Roman" pitchFamily="18" charset="0"/>
                <a:cs typeface="Times New Roman" pitchFamily="18" charset="0"/>
              </a:rPr>
              <a:t>Investment Potential for Longleaf Pine</a:t>
            </a:r>
            <a:endParaRPr lang="en-US" sz="3600" dirty="0">
              <a:latin typeface="Times New Roman" pitchFamily="18" charset="0"/>
              <a:cs typeface="Times New Roman" pitchFamily="18" charset="0"/>
            </a:endParaRPr>
          </a:p>
        </p:txBody>
      </p:sp>
      <p:sp>
        <p:nvSpPr>
          <p:cNvPr id="7172" name="Text Box 7"/>
          <p:cNvSpPr txBox="1">
            <a:spLocks noChangeArrowheads="1"/>
          </p:cNvSpPr>
          <p:nvPr/>
        </p:nvSpPr>
        <p:spPr bwMode="auto">
          <a:xfrm>
            <a:off x="762000" y="1828800"/>
            <a:ext cx="4838700" cy="3647152"/>
          </a:xfrm>
          <a:prstGeom prst="rect">
            <a:avLst/>
          </a:prstGeom>
          <a:noFill/>
          <a:ln w="9525">
            <a:noFill/>
            <a:miter lim="800000"/>
            <a:headEnd/>
            <a:tailEnd/>
          </a:ln>
        </p:spPr>
        <p:txBody>
          <a:bodyPr wrap="square">
            <a:spAutoFit/>
          </a:bodyPr>
          <a:lstStyle/>
          <a:p>
            <a:pPr marL="228600" indent="-228600">
              <a:spcBef>
                <a:spcPct val="50000"/>
              </a:spcBef>
              <a:buFontTx/>
              <a:buChar char="•"/>
            </a:pPr>
            <a:r>
              <a:rPr lang="en-US" sz="2200" dirty="0" smtClean="0">
                <a:latin typeface="Times New Roman" pitchFamily="18" charset="0"/>
                <a:cs typeface="Times New Roman" pitchFamily="18" charset="0"/>
              </a:rPr>
              <a:t>Lumbermen have long realized the value of longleaf products like high quality, straight grained dimensional lumber and strong durable poles.</a:t>
            </a:r>
            <a:endParaRPr lang="en-US" sz="2200" dirty="0" smtClean="0">
              <a:latin typeface="Times New Roman" pitchFamily="18" charset="0"/>
              <a:cs typeface="Times New Roman" pitchFamily="18" charset="0"/>
            </a:endParaRPr>
          </a:p>
          <a:p>
            <a:pPr marL="228600" indent="-228600">
              <a:spcBef>
                <a:spcPct val="50000"/>
              </a:spcBef>
              <a:buFontTx/>
              <a:buChar char="•"/>
            </a:pPr>
            <a:r>
              <a:rPr lang="en-US" sz="2200" dirty="0" smtClean="0">
                <a:latin typeface="Times New Roman" pitchFamily="18" charset="0"/>
                <a:cs typeface="Times New Roman" pitchFamily="18" charset="0"/>
              </a:rPr>
              <a:t>Longleaf </a:t>
            </a:r>
            <a:r>
              <a:rPr lang="en-US" sz="2200" dirty="0">
                <a:latin typeface="Times New Roman" pitchFamily="18" charset="0"/>
                <a:cs typeface="Times New Roman" pitchFamily="18" charset="0"/>
              </a:rPr>
              <a:t>was regarded as a poor </a:t>
            </a:r>
            <a:r>
              <a:rPr lang="en-US" sz="2200" dirty="0" smtClean="0">
                <a:latin typeface="Times New Roman" pitchFamily="18" charset="0"/>
                <a:cs typeface="Times New Roman" pitchFamily="18" charset="0"/>
              </a:rPr>
              <a:t>investment for years, however.</a:t>
            </a:r>
            <a:endParaRPr lang="en-US" sz="2200" dirty="0">
              <a:latin typeface="Times New Roman" pitchFamily="18" charset="0"/>
              <a:cs typeface="Times New Roman" pitchFamily="18" charset="0"/>
            </a:endParaRPr>
          </a:p>
          <a:p>
            <a:pPr marL="228600" indent="-228600">
              <a:spcBef>
                <a:spcPct val="50000"/>
              </a:spcBef>
              <a:buFontTx/>
              <a:buChar char="•"/>
            </a:pPr>
            <a:r>
              <a:rPr lang="en-US" sz="2200" dirty="0" smtClean="0">
                <a:latin typeface="Times New Roman" pitchFamily="18" charset="0"/>
                <a:cs typeface="Times New Roman" pitchFamily="18" charset="0"/>
              </a:rPr>
              <a:t>What kind of investment is longleaf pine in today’s market?</a:t>
            </a:r>
            <a:endParaRPr lang="en-US" sz="2200" dirty="0">
              <a:latin typeface="Times New Roman" pitchFamily="18" charset="0"/>
              <a:cs typeface="Times New Roman" pitchFamily="18" charset="0"/>
            </a:endParaRPr>
          </a:p>
          <a:p>
            <a:pPr>
              <a:spcBef>
                <a:spcPct val="50000"/>
              </a:spcBef>
              <a:buFontTx/>
              <a:buChar char="•"/>
            </a:pPr>
            <a:endParaRPr lang="en-US" sz="2200" dirty="0">
              <a:latin typeface="Times New Roman" pitchFamily="18" charset="0"/>
              <a:cs typeface="Times New Roman" pitchFamily="18" charset="0"/>
            </a:endParaRPr>
          </a:p>
        </p:txBody>
      </p:sp>
      <p:pic>
        <p:nvPicPr>
          <p:cNvPr id="5" name="Picture 6" descr="naval_store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62800" y="2209800"/>
            <a:ext cx="1738800" cy="2272666"/>
          </a:xfrm>
          <a:prstGeom prst="rect">
            <a:avLst/>
          </a:prstGeom>
          <a:ln>
            <a:noFill/>
          </a:ln>
          <a:effectLst>
            <a:outerShdw blurRad="292100" dist="139700" dir="2700000" algn="tl" rotWithShape="0">
              <a:srgbClr val="333333">
                <a:alpha val="65000"/>
              </a:srgbClr>
            </a:outerShdw>
          </a:effectLst>
        </p:spPr>
      </p:pic>
      <p:pic>
        <p:nvPicPr>
          <p:cNvPr id="6" name="Picture 5" descr="LongleafNavalStoreScar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29400" y="4876800"/>
            <a:ext cx="2333418" cy="1752600"/>
          </a:xfrm>
          <a:prstGeom prst="rect">
            <a:avLst/>
          </a:prstGeom>
          <a:ln>
            <a:noFill/>
          </a:ln>
          <a:effectLst>
            <a:outerShdw blurRad="292100" dist="139700" dir="2700000" algn="tl" rotWithShape="0">
              <a:srgbClr val="333333">
                <a:alpha val="65000"/>
              </a:srgbClr>
            </a:outerShdw>
          </a:effectLst>
        </p:spPr>
      </p:pic>
      <p:pic>
        <p:nvPicPr>
          <p:cNvPr id="8" name="Picture 7" descr="NavalStoresBarrels"/>
          <p:cNvPicPr>
            <a:picLocks noChangeAspect="1" noChangeArrowheads="1"/>
          </p:cNvPicPr>
          <p:nvPr/>
        </p:nvPicPr>
        <p:blipFill>
          <a:blip r:embed="rId4" cstate="email"/>
          <a:srcRect/>
          <a:stretch>
            <a:fillRect/>
          </a:stretch>
        </p:blipFill>
        <p:spPr bwMode="auto">
          <a:xfrm>
            <a:off x="5715000" y="3200400"/>
            <a:ext cx="1219200" cy="1828800"/>
          </a:xfrm>
          <a:prstGeom prst="rect">
            <a:avLst/>
          </a:prstGeom>
          <a:ln>
            <a:noFill/>
          </a:ln>
          <a:effectLst>
            <a:outerShdw blurRad="292100" dist="139700" dir="2700000" algn="tl" rotWithShape="0">
              <a:srgbClr val="333333">
                <a:alpha val="65000"/>
              </a:srgbClr>
            </a:outerShdw>
          </a:effectLst>
        </p:spPr>
      </p:pic>
      <p:pic>
        <p:nvPicPr>
          <p:cNvPr id="9" name="Picture 8" descr="NavalStoresCollection"/>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638800" y="1524000"/>
            <a:ext cx="1746102" cy="1098082"/>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228600" y="457200"/>
            <a:ext cx="7315200" cy="457200"/>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6"/>
          <p:cNvSpPr txBox="1">
            <a:spLocks noChangeArrowheads="1"/>
          </p:cNvSpPr>
          <p:nvPr/>
        </p:nvSpPr>
        <p:spPr bwMode="auto">
          <a:xfrm>
            <a:off x="762000" y="762000"/>
            <a:ext cx="7924800" cy="646331"/>
          </a:xfrm>
          <a:prstGeom prst="rect">
            <a:avLst/>
          </a:prstGeom>
          <a:noFill/>
          <a:ln w="9525">
            <a:noFill/>
            <a:miter lim="800000"/>
            <a:headEnd/>
            <a:tailEnd/>
          </a:ln>
        </p:spPr>
        <p:txBody>
          <a:bodyPr wrap="square">
            <a:spAutoFit/>
          </a:bodyPr>
          <a:lstStyle/>
          <a:p>
            <a:pPr>
              <a:spcBef>
                <a:spcPct val="50000"/>
              </a:spcBef>
            </a:pPr>
            <a:r>
              <a:rPr lang="en-US" sz="3600" dirty="0" smtClean="0">
                <a:latin typeface="Times New Roman" pitchFamily="18" charset="0"/>
                <a:cs typeface="Times New Roman" pitchFamily="18" charset="0"/>
              </a:rPr>
              <a:t>Misconceptions on Investment Potential</a:t>
            </a:r>
            <a:endParaRPr lang="en-US" sz="3600" dirty="0">
              <a:latin typeface="Times New Roman" pitchFamily="18" charset="0"/>
              <a:cs typeface="Times New Roman" pitchFamily="18" charset="0"/>
            </a:endParaRPr>
          </a:p>
        </p:txBody>
      </p:sp>
      <p:sp>
        <p:nvSpPr>
          <p:cNvPr id="7172" name="Text Box 7"/>
          <p:cNvSpPr txBox="1">
            <a:spLocks noChangeArrowheads="1"/>
          </p:cNvSpPr>
          <p:nvPr/>
        </p:nvSpPr>
        <p:spPr bwMode="auto">
          <a:xfrm>
            <a:off x="762000" y="1524000"/>
            <a:ext cx="4838700" cy="4183196"/>
          </a:xfrm>
          <a:prstGeom prst="rect">
            <a:avLst/>
          </a:prstGeom>
          <a:noFill/>
          <a:ln w="9525">
            <a:noFill/>
            <a:miter lim="800000"/>
            <a:headEnd/>
            <a:tailEnd/>
          </a:ln>
        </p:spPr>
        <p:txBody>
          <a:bodyPr wrap="square">
            <a:spAutoFit/>
          </a:bodyPr>
          <a:lstStyle/>
          <a:p>
            <a:pPr marL="228600" indent="-228600">
              <a:spcBef>
                <a:spcPct val="50000"/>
              </a:spcBef>
              <a:buFontTx/>
              <a:buChar char="•"/>
            </a:pPr>
            <a:r>
              <a:rPr lang="en-US" sz="2200" dirty="0" smtClean="0">
                <a:latin typeface="Times New Roman" pitchFamily="18" charset="0"/>
                <a:cs typeface="Times New Roman" pitchFamily="18" charset="0"/>
              </a:rPr>
              <a:t>Longleaf </a:t>
            </a:r>
            <a:r>
              <a:rPr lang="en-US" sz="2200" dirty="0" smtClean="0">
                <a:latin typeface="Times New Roman" pitchFamily="18" charset="0"/>
                <a:cs typeface="Times New Roman" pitchFamily="18" charset="0"/>
              </a:rPr>
              <a:t>has historically been considered a difficult species to plant.</a:t>
            </a:r>
            <a:endParaRPr lang="en-US" sz="2200" dirty="0">
              <a:latin typeface="Times New Roman" pitchFamily="18" charset="0"/>
              <a:cs typeface="Times New Roman" pitchFamily="18" charset="0"/>
            </a:endParaRPr>
          </a:p>
          <a:p>
            <a:pPr marL="228600" indent="-228600">
              <a:spcBef>
                <a:spcPct val="50000"/>
              </a:spcBef>
              <a:buFontTx/>
              <a:buChar char="•"/>
            </a:pPr>
            <a:r>
              <a:rPr lang="en-US" sz="2200" dirty="0" smtClean="0">
                <a:latin typeface="Times New Roman" pitchFamily="18" charset="0"/>
                <a:cs typeface="Times New Roman" pitchFamily="18" charset="0"/>
              </a:rPr>
              <a:t>Longleaf had a reputation for slow growth.</a:t>
            </a:r>
            <a:endParaRPr lang="en-US" sz="2200" dirty="0">
              <a:latin typeface="Times New Roman" pitchFamily="18" charset="0"/>
              <a:cs typeface="Times New Roman" pitchFamily="18" charset="0"/>
            </a:endParaRPr>
          </a:p>
          <a:p>
            <a:pPr marL="228600" indent="-228600">
              <a:spcBef>
                <a:spcPts val="1320"/>
              </a:spcBef>
              <a:buFont typeface="Arial" pitchFamily="34" charset="0"/>
              <a:buChar char="•"/>
            </a:pPr>
            <a:r>
              <a:rPr lang="en-US" sz="2200" dirty="0" smtClean="0">
                <a:latin typeface="Times New Roman" pitchFamily="18" charset="0"/>
                <a:cs typeface="Times New Roman" pitchFamily="18" charset="0"/>
              </a:rPr>
              <a:t>Recent </a:t>
            </a:r>
            <a:r>
              <a:rPr lang="en-US" sz="2200" dirty="0">
                <a:latin typeface="Times New Roman" pitchFamily="18" charset="0"/>
                <a:cs typeface="Times New Roman" pitchFamily="18" charset="0"/>
              </a:rPr>
              <a:t>developments in nursery techniques, management practices, and markets have made </a:t>
            </a:r>
            <a:r>
              <a:rPr lang="en-US" sz="2200" dirty="0" smtClean="0">
                <a:latin typeface="Times New Roman" pitchFamily="18" charset="0"/>
                <a:cs typeface="Times New Roman" pitchFamily="18" charset="0"/>
              </a:rPr>
              <a:t>these prognoses </a:t>
            </a:r>
            <a:r>
              <a:rPr lang="en-US" sz="2200" dirty="0">
                <a:latin typeface="Times New Roman" pitchFamily="18" charset="0"/>
                <a:cs typeface="Times New Roman" pitchFamily="18" charset="0"/>
              </a:rPr>
              <a:t>dated. </a:t>
            </a:r>
            <a:r>
              <a:rPr lang="en-US" sz="2400" dirty="0"/>
              <a:t>	</a:t>
            </a:r>
          </a:p>
          <a:p>
            <a:pPr>
              <a:spcBef>
                <a:spcPct val="50000"/>
              </a:spcBef>
            </a:pPr>
            <a:endParaRPr lang="en-US" sz="2200" dirty="0">
              <a:latin typeface="Times New Roman" pitchFamily="18" charset="0"/>
              <a:cs typeface="Times New Roman" pitchFamily="18" charset="0"/>
            </a:endParaRPr>
          </a:p>
          <a:p>
            <a:pPr>
              <a:spcBef>
                <a:spcPct val="50000"/>
              </a:spcBef>
              <a:buFontTx/>
              <a:buChar char="•"/>
            </a:pPr>
            <a:endParaRPr lang="en-US" sz="2200" dirty="0">
              <a:latin typeface="Times New Roman" pitchFamily="18" charset="0"/>
              <a:cs typeface="Times New Roman" pitchFamily="18" charset="0"/>
            </a:endParaRPr>
          </a:p>
        </p:txBody>
      </p:sp>
      <p:pic>
        <p:nvPicPr>
          <p:cNvPr id="7" name="Picture 6" descr="Poles_Pil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562600" y="1433731"/>
            <a:ext cx="3276600" cy="2057400"/>
          </a:xfrm>
          <a:prstGeom prst="rect">
            <a:avLst/>
          </a:prstGeom>
          <a:ln>
            <a:noFill/>
          </a:ln>
          <a:effectLst>
            <a:outerShdw blurRad="292100" dist="139700" dir="2700000" algn="tl" rotWithShape="0">
              <a:srgbClr val="333333">
                <a:alpha val="65000"/>
              </a:srgbClr>
            </a:outerShdw>
          </a:effectLst>
        </p:spPr>
      </p:pic>
      <p:pic>
        <p:nvPicPr>
          <p:cNvPr id="8" name="Picture 11" descr="Timbers"/>
          <p:cNvPicPr>
            <a:picLocks noChangeAspect="1" noChangeArrowheads="1"/>
          </p:cNvPicPr>
          <p:nvPr/>
        </p:nvPicPr>
        <p:blipFill>
          <a:blip r:embed="rId3" cstate="email"/>
          <a:srcRect/>
          <a:stretch>
            <a:fillRect/>
          </a:stretch>
        </p:blipFill>
        <p:spPr bwMode="auto">
          <a:xfrm>
            <a:off x="5562599" y="4114800"/>
            <a:ext cx="3276601" cy="22011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850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228600" y="457200"/>
            <a:ext cx="7315200" cy="457200"/>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6"/>
          <p:cNvSpPr txBox="1">
            <a:spLocks noChangeArrowheads="1"/>
          </p:cNvSpPr>
          <p:nvPr/>
        </p:nvSpPr>
        <p:spPr bwMode="auto">
          <a:xfrm>
            <a:off x="787400" y="761999"/>
            <a:ext cx="7924800" cy="646331"/>
          </a:xfrm>
          <a:prstGeom prst="rect">
            <a:avLst/>
          </a:prstGeom>
          <a:noFill/>
          <a:ln w="9525">
            <a:noFill/>
            <a:miter lim="800000"/>
            <a:headEnd/>
            <a:tailEnd/>
          </a:ln>
        </p:spPr>
        <p:txBody>
          <a:bodyPr wrap="square">
            <a:spAutoFit/>
          </a:bodyPr>
          <a:lstStyle/>
          <a:p>
            <a:pPr>
              <a:spcBef>
                <a:spcPct val="50000"/>
              </a:spcBef>
            </a:pPr>
            <a:r>
              <a:rPr lang="en-US" sz="3600" dirty="0" smtClean="0">
                <a:latin typeface="Times New Roman" pitchFamily="18" charset="0"/>
                <a:cs typeface="Times New Roman" pitchFamily="18" charset="0"/>
              </a:rPr>
              <a:t>Risk Reduced</a:t>
            </a:r>
            <a:endParaRPr lang="en-US" sz="3600" dirty="0">
              <a:latin typeface="Times New Roman" pitchFamily="18" charset="0"/>
              <a:cs typeface="Times New Roman" pitchFamily="18" charset="0"/>
            </a:endParaRPr>
          </a:p>
        </p:txBody>
      </p:sp>
      <p:sp>
        <p:nvSpPr>
          <p:cNvPr id="7172" name="Text Box 7"/>
          <p:cNvSpPr txBox="1">
            <a:spLocks noChangeArrowheads="1"/>
          </p:cNvSpPr>
          <p:nvPr/>
        </p:nvSpPr>
        <p:spPr bwMode="auto">
          <a:xfrm>
            <a:off x="762000" y="1524000"/>
            <a:ext cx="4838700" cy="6414577"/>
          </a:xfrm>
          <a:prstGeom prst="rect">
            <a:avLst/>
          </a:prstGeom>
          <a:noFill/>
          <a:ln w="9525">
            <a:noFill/>
            <a:miter lim="800000"/>
            <a:headEnd/>
            <a:tailEnd/>
          </a:ln>
        </p:spPr>
        <p:txBody>
          <a:bodyPr wrap="square">
            <a:spAutoFit/>
          </a:bodyPr>
          <a:lstStyle/>
          <a:p>
            <a:pPr marL="228600" indent="-228600">
              <a:spcBef>
                <a:spcPct val="50000"/>
              </a:spcBef>
              <a:buFontTx/>
              <a:buChar char="•"/>
            </a:pPr>
            <a:r>
              <a:rPr lang="en-US" sz="2200" dirty="0" smtClean="0">
                <a:latin typeface="Times New Roman" pitchFamily="18" charset="0"/>
                <a:cs typeface="Times New Roman" pitchFamily="18" charset="0"/>
              </a:rPr>
              <a:t>Better quality seedlings have taken out much of the risk for planting longleaf pine.</a:t>
            </a:r>
            <a:endParaRPr lang="en-US" sz="2200" dirty="0">
              <a:latin typeface="Times New Roman" pitchFamily="18" charset="0"/>
              <a:cs typeface="Times New Roman" pitchFamily="18" charset="0"/>
            </a:endParaRPr>
          </a:p>
          <a:p>
            <a:pPr marL="228600" indent="-228600">
              <a:spcBef>
                <a:spcPct val="50000"/>
              </a:spcBef>
              <a:buFontTx/>
              <a:buChar char="•"/>
            </a:pPr>
            <a:r>
              <a:rPr lang="en-US" sz="2200" dirty="0" smtClean="0">
                <a:latin typeface="Times New Roman" pitchFamily="18" charset="0"/>
                <a:cs typeface="Times New Roman" pitchFamily="18" charset="0"/>
              </a:rPr>
              <a:t>Much has been learned about the handling and planting of seedlings in the past several years as well.</a:t>
            </a:r>
            <a:endParaRPr lang="en-US" sz="2200" dirty="0">
              <a:latin typeface="Times New Roman" pitchFamily="18" charset="0"/>
              <a:cs typeface="Times New Roman" pitchFamily="18" charset="0"/>
            </a:endParaRPr>
          </a:p>
          <a:p>
            <a:pPr marL="228600" indent="-228600">
              <a:spcBef>
                <a:spcPts val="1320"/>
              </a:spcBef>
              <a:buFont typeface="Arial" pitchFamily="34" charset="0"/>
              <a:buChar char="•"/>
            </a:pPr>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gains, coupled with increased knowledge about the role of competing vegetation and the development of selective herbicides to control it, have made is possible to shorten and in many cases eliminate the grass </a:t>
            </a:r>
            <a:r>
              <a:rPr lang="en-US" sz="2200" dirty="0" smtClean="0">
                <a:latin typeface="Times New Roman" pitchFamily="18" charset="0"/>
                <a:cs typeface="Times New Roman" pitchFamily="18" charset="0"/>
              </a:rPr>
              <a:t>stage. </a:t>
            </a:r>
            <a:r>
              <a:rPr lang="en-US" sz="2400" dirty="0"/>
              <a:t>	</a:t>
            </a:r>
          </a:p>
          <a:p>
            <a:pPr marL="228600" indent="-228600">
              <a:spcBef>
                <a:spcPct val="50000"/>
              </a:spcBef>
              <a:buFontTx/>
              <a:buChar char="•"/>
            </a:pPr>
            <a:endParaRPr lang="en-US" sz="2200" dirty="0">
              <a:latin typeface="Times New Roman" pitchFamily="18" charset="0"/>
              <a:cs typeface="Times New Roman" pitchFamily="18" charset="0"/>
            </a:endParaRPr>
          </a:p>
          <a:p>
            <a:endParaRPr lang="en-US" sz="2400" dirty="0"/>
          </a:p>
          <a:p>
            <a:pPr>
              <a:spcBef>
                <a:spcPct val="50000"/>
              </a:spcBef>
            </a:pPr>
            <a:endParaRPr lang="en-US" sz="2200" dirty="0">
              <a:latin typeface="Times New Roman" pitchFamily="18" charset="0"/>
              <a:cs typeface="Times New Roman" pitchFamily="18" charset="0"/>
            </a:endParaRPr>
          </a:p>
          <a:p>
            <a:pPr>
              <a:spcBef>
                <a:spcPct val="50000"/>
              </a:spcBef>
              <a:buFontTx/>
              <a:buChar char="•"/>
            </a:pPr>
            <a:endParaRPr lang="en-US" sz="2200" dirty="0">
              <a:latin typeface="Times New Roman" pitchFamily="18" charset="0"/>
              <a:cs typeface="Times New Roman" pitchFamily="18" charset="0"/>
            </a:endParaRPr>
          </a:p>
        </p:txBody>
      </p:sp>
      <p:pic>
        <p:nvPicPr>
          <p:cNvPr id="7" name="Picture 8" descr="LongleafPineSavanna1_BEP_Loomi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00700" y="939800"/>
            <a:ext cx="3427127" cy="236220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68760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228600" y="457200"/>
            <a:ext cx="7315200" cy="457200"/>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6"/>
          <p:cNvSpPr txBox="1">
            <a:spLocks noChangeArrowheads="1"/>
          </p:cNvSpPr>
          <p:nvPr/>
        </p:nvSpPr>
        <p:spPr bwMode="auto">
          <a:xfrm>
            <a:off x="787400" y="761999"/>
            <a:ext cx="7924800" cy="646331"/>
          </a:xfrm>
          <a:prstGeom prst="rect">
            <a:avLst/>
          </a:prstGeom>
          <a:noFill/>
          <a:ln w="9525">
            <a:noFill/>
            <a:miter lim="800000"/>
            <a:headEnd/>
            <a:tailEnd/>
          </a:ln>
        </p:spPr>
        <p:txBody>
          <a:bodyPr wrap="square">
            <a:spAutoFit/>
          </a:bodyPr>
          <a:lstStyle/>
          <a:p>
            <a:pPr>
              <a:spcBef>
                <a:spcPct val="50000"/>
              </a:spcBef>
            </a:pPr>
            <a:r>
              <a:rPr lang="en-US" sz="3600" dirty="0" smtClean="0">
                <a:latin typeface="Times New Roman" pitchFamily="18" charset="0"/>
                <a:cs typeface="Times New Roman" pitchFamily="18" charset="0"/>
              </a:rPr>
              <a:t>Risk Reduced</a:t>
            </a:r>
            <a:endParaRPr lang="en-US" sz="3600" dirty="0">
              <a:latin typeface="Times New Roman" pitchFamily="18" charset="0"/>
              <a:cs typeface="Times New Roman" pitchFamily="18" charset="0"/>
            </a:endParaRPr>
          </a:p>
        </p:txBody>
      </p:sp>
      <p:sp>
        <p:nvSpPr>
          <p:cNvPr id="7172" name="Text Box 7"/>
          <p:cNvSpPr txBox="1">
            <a:spLocks noChangeArrowheads="1"/>
          </p:cNvSpPr>
          <p:nvPr/>
        </p:nvSpPr>
        <p:spPr bwMode="auto">
          <a:xfrm>
            <a:off x="762000" y="1524000"/>
            <a:ext cx="7620000" cy="5027017"/>
          </a:xfrm>
          <a:prstGeom prst="rect">
            <a:avLst/>
          </a:prstGeom>
          <a:noFill/>
          <a:ln w="9525">
            <a:noFill/>
            <a:miter lim="800000"/>
            <a:headEnd/>
            <a:tailEnd/>
          </a:ln>
        </p:spPr>
        <p:txBody>
          <a:bodyPr wrap="square">
            <a:spAutoFit/>
          </a:bodyPr>
          <a:lstStyle/>
          <a:p>
            <a:pPr marL="228600" indent="-228600">
              <a:spcBef>
                <a:spcPct val="50000"/>
              </a:spcBef>
              <a:buFontTx/>
              <a:buChar char="•"/>
            </a:pPr>
            <a:r>
              <a:rPr lang="en-US" sz="2200" dirty="0" smtClean="0">
                <a:latin typeface="Times New Roman" pitchFamily="18" charset="0"/>
                <a:cs typeface="Times New Roman" pitchFamily="18" charset="0"/>
              </a:rPr>
              <a:t>We have learned that longleaf is not a slow grower, only a slow starter.</a:t>
            </a:r>
            <a:endParaRPr lang="en-US" sz="2200" dirty="0">
              <a:latin typeface="Times New Roman" pitchFamily="18" charset="0"/>
              <a:cs typeface="Times New Roman" pitchFamily="18" charset="0"/>
            </a:endParaRPr>
          </a:p>
          <a:p>
            <a:pPr marL="228600" indent="-228600">
              <a:spcBef>
                <a:spcPct val="50000"/>
              </a:spcBef>
              <a:buFontTx/>
              <a:buChar char="•"/>
            </a:pPr>
            <a:r>
              <a:rPr lang="en-US" sz="2200" dirty="0" smtClean="0">
                <a:latin typeface="Times New Roman" pitchFamily="18" charset="0"/>
                <a:cs typeface="Times New Roman" pitchFamily="18" charset="0"/>
              </a:rPr>
              <a:t>Once established on average or poor sites, </a:t>
            </a:r>
            <a:r>
              <a:rPr lang="en-US" sz="2200" dirty="0" smtClean="0">
                <a:latin typeface="Times New Roman" pitchFamily="18" charset="0"/>
                <a:cs typeface="Times New Roman" pitchFamily="18" charset="0"/>
              </a:rPr>
              <a:t>longleaf will catch and pass faster starting loblolly or slash pine in a reasonable time: 12-15 years on poor sites and 25-30 years on average sites.</a:t>
            </a:r>
            <a:endParaRPr lang="en-US" sz="2200" dirty="0">
              <a:latin typeface="Times New Roman" pitchFamily="18" charset="0"/>
              <a:cs typeface="Times New Roman" pitchFamily="18" charset="0"/>
            </a:endParaRPr>
          </a:p>
          <a:p>
            <a:pPr marL="228600" indent="-228600">
              <a:spcBef>
                <a:spcPts val="1320"/>
              </a:spcBef>
              <a:buFont typeface="Arial" pitchFamily="34" charset="0"/>
              <a:buChar char="•"/>
            </a:pPr>
            <a:r>
              <a:rPr lang="en-US" sz="2200" dirty="0" smtClean="0">
                <a:latin typeface="Times New Roman" pitchFamily="18" charset="0"/>
                <a:cs typeface="Times New Roman" pitchFamily="18" charset="0"/>
              </a:rPr>
              <a:t>On very good, productive sites, it takes longer to catch up, often outside a reasonable investment period if return on investment is the only measure used. </a:t>
            </a:r>
            <a:r>
              <a:rPr lang="en-US" sz="2400" dirty="0"/>
              <a:t>	</a:t>
            </a:r>
            <a:endParaRPr lang="en-US" sz="2200" dirty="0">
              <a:latin typeface="Times New Roman" pitchFamily="18" charset="0"/>
              <a:cs typeface="Times New Roman" pitchFamily="18" charset="0"/>
            </a:endParaRPr>
          </a:p>
          <a:p>
            <a:pPr marL="228600" indent="-228600">
              <a:spcBef>
                <a:spcPts val="1320"/>
              </a:spcBef>
              <a:buFont typeface="Arial" pitchFamily="34" charset="0"/>
              <a:buChar char="•"/>
            </a:pPr>
            <a:r>
              <a:rPr lang="en-US" sz="2200" dirty="0" smtClean="0">
                <a:latin typeface="Times New Roman" pitchFamily="18" charset="0"/>
                <a:cs typeface="Times New Roman" pitchFamily="18" charset="0"/>
              </a:rPr>
              <a:t>Growth rate of wood volume is not the only or most important measure of value of a forestry investment.  A more important measure is growth rate in value or dollars, as longleaf products return a premium and grow faster in value than volume.</a:t>
            </a:r>
            <a:endParaRPr lang="en-US" sz="2400" dirty="0" smtClean="0"/>
          </a:p>
        </p:txBody>
      </p:sp>
    </p:spTree>
    <p:extLst>
      <p:ext uri="{BB962C8B-B14F-4D97-AF65-F5344CB8AC3E}">
        <p14:creationId xmlns:p14="http://schemas.microsoft.com/office/powerpoint/2010/main" val="1109154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228600" y="457200"/>
            <a:ext cx="7315200" cy="457200"/>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6"/>
          <p:cNvSpPr txBox="1">
            <a:spLocks noChangeArrowheads="1"/>
          </p:cNvSpPr>
          <p:nvPr/>
        </p:nvSpPr>
        <p:spPr bwMode="auto">
          <a:xfrm>
            <a:off x="787400" y="761999"/>
            <a:ext cx="7924800" cy="646331"/>
          </a:xfrm>
          <a:prstGeom prst="rect">
            <a:avLst/>
          </a:prstGeom>
          <a:noFill/>
          <a:ln w="9525">
            <a:noFill/>
            <a:miter lim="800000"/>
            <a:headEnd/>
            <a:tailEnd/>
          </a:ln>
        </p:spPr>
        <p:txBody>
          <a:bodyPr wrap="square">
            <a:spAutoFit/>
          </a:bodyPr>
          <a:lstStyle/>
          <a:p>
            <a:pPr>
              <a:spcBef>
                <a:spcPct val="50000"/>
              </a:spcBef>
            </a:pPr>
            <a:r>
              <a:rPr lang="en-US" sz="3600" dirty="0" smtClean="0">
                <a:latin typeface="Times New Roman" pitchFamily="18" charset="0"/>
                <a:cs typeface="Times New Roman" pitchFamily="18" charset="0"/>
              </a:rPr>
              <a:t>Projected Financial Return</a:t>
            </a:r>
            <a:endParaRPr lang="en-US" sz="3600" dirty="0">
              <a:latin typeface="Times New Roman" pitchFamily="18" charset="0"/>
              <a:cs typeface="Times New Roman" pitchFamily="18" charset="0"/>
            </a:endParaRPr>
          </a:p>
        </p:txBody>
      </p:sp>
      <p:sp>
        <p:nvSpPr>
          <p:cNvPr id="7172" name="Text Box 7"/>
          <p:cNvSpPr txBox="1">
            <a:spLocks noChangeArrowheads="1"/>
          </p:cNvSpPr>
          <p:nvPr/>
        </p:nvSpPr>
        <p:spPr bwMode="auto">
          <a:xfrm>
            <a:off x="762000" y="1524000"/>
            <a:ext cx="7620000" cy="3842077"/>
          </a:xfrm>
          <a:prstGeom prst="rect">
            <a:avLst/>
          </a:prstGeom>
          <a:noFill/>
          <a:ln w="9525">
            <a:noFill/>
            <a:miter lim="800000"/>
            <a:headEnd/>
            <a:tailEnd/>
          </a:ln>
        </p:spPr>
        <p:txBody>
          <a:bodyPr wrap="square">
            <a:spAutoFit/>
          </a:bodyPr>
          <a:lstStyle/>
          <a:p>
            <a:pPr marL="228600" indent="-228600">
              <a:spcBef>
                <a:spcPct val="50000"/>
              </a:spcBef>
              <a:buFontTx/>
              <a:buChar char="•"/>
            </a:pPr>
            <a:r>
              <a:rPr lang="en-US" sz="2200" dirty="0" smtClean="0">
                <a:latin typeface="Times New Roman" pitchFamily="18" charset="0"/>
                <a:cs typeface="Times New Roman" pitchFamily="18" charset="0"/>
              </a:rPr>
              <a:t>Investment analysis (based on assumptions or projections of future performance) </a:t>
            </a:r>
            <a:r>
              <a:rPr lang="en-US" sz="2200" dirty="0" smtClean="0">
                <a:latin typeface="Times New Roman" pitchFamily="18" charset="0"/>
                <a:cs typeface="Times New Roman" pitchFamily="18" charset="0"/>
              </a:rPr>
              <a:t>indicates very good growth can be expected if management is done properly and that product yields are very favorable, with a high proportion of poles and quality saw-timber produced. </a:t>
            </a:r>
            <a:endParaRPr lang="en-US" sz="2200" dirty="0">
              <a:latin typeface="Times New Roman" pitchFamily="18" charset="0"/>
              <a:cs typeface="Times New Roman" pitchFamily="18" charset="0"/>
            </a:endParaRPr>
          </a:p>
          <a:p>
            <a:pPr marL="228600" indent="-228600">
              <a:spcBef>
                <a:spcPts val="1320"/>
              </a:spcBef>
              <a:buFont typeface="Arial" pitchFamily="34" charset="0"/>
              <a:buChar char="•"/>
            </a:pPr>
            <a:r>
              <a:rPr lang="en-US" sz="2200" dirty="0" smtClean="0">
                <a:latin typeface="Times New Roman" pitchFamily="18" charset="0"/>
                <a:cs typeface="Times New Roman" pitchFamily="18" charset="0"/>
              </a:rPr>
              <a:t>Longleaf wood is heavier than other Southern pines.  When wood is bought on a weight basis, more $ is paid for longleaf than for the same volume of other pines.</a:t>
            </a:r>
            <a:r>
              <a:rPr lang="en-US" sz="2400" dirty="0"/>
              <a:t>	</a:t>
            </a:r>
            <a:endParaRPr lang="en-US" sz="2200" dirty="0">
              <a:latin typeface="Times New Roman" pitchFamily="18" charset="0"/>
              <a:cs typeface="Times New Roman" pitchFamily="18" charset="0"/>
            </a:endParaRPr>
          </a:p>
          <a:p>
            <a:pPr marL="228600" indent="-228600">
              <a:spcBef>
                <a:spcPts val="1320"/>
              </a:spcBef>
              <a:buFont typeface="Arial" pitchFamily="34" charset="0"/>
              <a:buChar char="•"/>
            </a:pPr>
            <a:r>
              <a:rPr lang="en-US" sz="2200" dirty="0" smtClean="0">
                <a:latin typeface="Times New Roman" pitchFamily="18" charset="0"/>
                <a:cs typeface="Times New Roman" pitchFamily="18" charset="0"/>
              </a:rPr>
              <a:t>Longleaf pine straw has also become very valuable in the landscaping business.</a:t>
            </a:r>
            <a:endParaRPr lang="en-US" sz="2400" dirty="0" smtClean="0"/>
          </a:p>
        </p:txBody>
      </p:sp>
    </p:spTree>
    <p:extLst>
      <p:ext uri="{BB962C8B-B14F-4D97-AF65-F5344CB8AC3E}">
        <p14:creationId xmlns:p14="http://schemas.microsoft.com/office/powerpoint/2010/main" val="3187331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768475"/>
            <a:ext cx="8839200" cy="1143000"/>
          </a:xfrm>
        </p:spPr>
        <p:txBody>
          <a:bodyPr>
            <a:noAutofit/>
          </a:bodyPr>
          <a:lstStyle/>
          <a:p>
            <a:r>
              <a:rPr lang="en-US" sz="3600" dirty="0" smtClean="0">
                <a:latin typeface="Times New Roman" pitchFamily="18" charset="0"/>
                <a:cs typeface="Times New Roman" pitchFamily="18" charset="0"/>
              </a:rPr>
              <a:t>Other Financial Considerations for Longleaf</a:t>
            </a:r>
            <a:endParaRPr lang="en-US" sz="3600" dirty="0">
              <a:latin typeface="Times New Roman" pitchFamily="18" charset="0"/>
              <a:cs typeface="Times New Roman" pitchFamily="18" charset="0"/>
            </a:endParaRPr>
          </a:p>
        </p:txBody>
      </p:sp>
      <p:sp>
        <p:nvSpPr>
          <p:cNvPr id="6" name="Content Placeholder 5"/>
          <p:cNvSpPr>
            <a:spLocks noGrp="1"/>
          </p:cNvSpPr>
          <p:nvPr>
            <p:ph idx="1"/>
          </p:nvPr>
        </p:nvSpPr>
        <p:spPr>
          <a:xfrm>
            <a:off x="533400" y="3048000"/>
            <a:ext cx="8229600" cy="2849563"/>
          </a:xfrm>
        </p:spPr>
        <p:txBody>
          <a:bodyPr/>
          <a:lstStyle/>
          <a:p>
            <a:r>
              <a:rPr lang="en-US" sz="2200" dirty="0" smtClean="0">
                <a:latin typeface="Times New Roman" pitchFamily="18" charset="0"/>
                <a:cs typeface="Times New Roman" pitchFamily="18" charset="0"/>
              </a:rPr>
              <a:t>Longleaf is resistant to diseases and insects and notably tolerant of fires, reducing risk of loss to these factors significantly.</a:t>
            </a: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This natural insurance policy against loss has value.</a:t>
            </a:r>
          </a:p>
          <a:p>
            <a:r>
              <a:rPr lang="en-US" sz="2200" dirty="0" smtClean="0">
                <a:latin typeface="Times New Roman" pitchFamily="18" charset="0"/>
                <a:cs typeface="Times New Roman" pitchFamily="18" charset="0"/>
              </a:rPr>
              <a:t>Long-term value of longleaf is maximized if trees are 	allowed to grow into poles, often thought to be optimal in rotations of 55 years on most sites.  </a:t>
            </a:r>
          </a:p>
          <a:p>
            <a:r>
              <a:rPr lang="en-US" sz="2200" dirty="0" smtClean="0">
                <a:latin typeface="Times New Roman" pitchFamily="18" charset="0"/>
                <a:cs typeface="Times New Roman" pitchFamily="18" charset="0"/>
              </a:rPr>
              <a:t>Conservation Reserve Program payments make longleaf a very profitable investment over the short term as well.</a:t>
            </a:r>
            <a:endParaRPr lang="en-US" sz="2200" dirty="0" smtClean="0">
              <a:latin typeface="Times New Roman" pitchFamily="18" charset="0"/>
              <a:cs typeface="Times New Roman" pitchFamily="18" charset="0"/>
            </a:endParaRPr>
          </a:p>
        </p:txBody>
      </p:sp>
      <p:pic>
        <p:nvPicPr>
          <p:cNvPr id="9" name="Picture 4" descr="September 28. 2007 024.JPG"/>
          <p:cNvPicPr>
            <a:picLocks noChangeAspect="1"/>
          </p:cNvPicPr>
          <p:nvPr/>
        </p:nvPicPr>
        <p:blipFill>
          <a:blip r:embed="rId3" cstate="email"/>
          <a:srcRect/>
          <a:stretch>
            <a:fillRect/>
          </a:stretch>
        </p:blipFill>
        <p:spPr bwMode="auto">
          <a:xfrm>
            <a:off x="0" y="-21265"/>
            <a:ext cx="9144000" cy="1850066"/>
          </a:xfrm>
          <a:prstGeom prst="rect">
            <a:avLst/>
          </a:prstGeom>
          <a:noFill/>
          <a:ln w="9525">
            <a:noFill/>
            <a:miter lim="800000"/>
            <a:headEnd/>
            <a:tailEnd/>
          </a:ln>
        </p:spPr>
      </p:pic>
    </p:spTree>
    <p:extLst>
      <p:ext uri="{BB962C8B-B14F-4D97-AF65-F5344CB8AC3E}">
        <p14:creationId xmlns:p14="http://schemas.microsoft.com/office/powerpoint/2010/main" val="29626010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21&quot;&gt;&lt;property id=&quot;20148&quot; value=&quot;5&quot;/&gt;&lt;property id=&quot;20300&quot; value=&quot;Slide 51 - &amp;quot;Since the Conservation Plan’s Release&amp;quot;&quot;/&gt;&lt;property id=&quot;20307&quot; value=&quot;358&quot;/&gt;&lt;/object&gt;&lt;object type=&quot;3&quot; unique_id=&quot;10024&quot;&gt;&lt;property id=&quot;20148&quot; value=&quot;5&quot;/&gt;&lt;property id=&quot;20300&quot; value=&quot;Slide 1&quot;/&gt;&lt;property id=&quot;20307&quot; value=&quot;379&quot;/&gt;&lt;/object&gt;&lt;object type=&quot;3&quot; unique_id=&quot;10025&quot;&gt;&lt;property id=&quot;20148&quot; value=&quot;5&quot;/&gt;&lt;property id=&quot;20300&quot; value=&quot;Slide 16 - &amp;quot;Wildlife Values of Longleaf Pine&amp;quot;&quot;/&gt;&lt;property id=&quot;20307&quot; value=&quot;371&quot;/&gt;&lt;/object&gt;&lt;object type=&quot;3&quot; unique_id=&quot;10026&quot;&gt;&lt;property id=&quot;20148&quot; value=&quot;5&quot;/&gt;&lt;property id=&quot;20300&quot; value=&quot;Slide 17 - &amp;quot;Distinct and Diverse Forest Type&amp;quot;&quot;/&gt;&lt;property id=&quot;20307&quot; value=&quot;372&quot;/&gt;&lt;/object&gt;&lt;object type=&quot;3&quot; unique_id=&quot;10029&quot;&gt;&lt;property id=&quot;20148&quot; value=&quot;5&quot;/&gt;&lt;property id=&quot;20300&quot; value=&quot;Slide 18 - &amp;quot;Wildlife Value of the Longleaf Pine System&amp;quot;&quot;/&gt;&lt;property id=&quot;20307&quot; value=&quot;375&quot;/&gt;&lt;/object&gt;&lt;object type=&quot;3&quot; unique_id=&quot;10030&quot;&gt;&lt;property id=&quot;20148&quot; value=&quot;5&quot;/&gt;&lt;property id=&quot;20300&quot; value=&quot;Slide 19 - &amp;quot;Wildlife Value of the Longleaf Pine System&amp;quot;&quot;/&gt;&lt;property id=&quot;20307&quot; value=&quot;376&quot;/&gt;&lt;/object&gt;&lt;object type=&quot;3&quot; unique_id=&quot;10031&quot;&gt;&lt;property id=&quot;20148&quot; value=&quot;5&quot;/&gt;&lt;property id=&quot;20300&quot; value=&quot;Slide 20 - &amp;quot;Wildlife Value of the Longleaf Pine System&amp;quot;&quot;/&gt;&lt;property id=&quot;20307&quot; value=&quot;377&quot;/&gt;&lt;/object&gt;&lt;object type=&quot;3&quot; unique_id=&quot;20186&quot;&gt;&lt;property id=&quot;20148&quot; value=&quot;5&quot;/&gt;&lt;property id=&quot;20300&quot; value=&quot;Slide 25 - &amp;quot;Six Overarching Strategies&amp;quot;&quot;/&gt;&lt;property id=&quot;20307&quot; value=&quot;389&quot;/&gt;&lt;/object&gt;&lt;object type=&quot;3&quot; unique_id=&quot;20193&quot;&gt;&lt;property id=&quot;20148&quot; value=&quot;5&quot;/&gt;&lt;property id=&quot;20300&quot; value=&quot;Slide 50&quot;/&gt;&lt;property id=&quot;20307&quot; value=&quot;396&quot;/&gt;&lt;/object&gt;&lt;object type=&quot;3&quot; unique_id=&quot;20206&quot;&gt;&lt;property id=&quot;20148&quot; value=&quot;5&quot;/&gt;&lt;property id=&quot;20300&quot; value=&quot;Slide 32 - &amp;quot;NC Longleaf Coalition&amp;quot;&quot;/&gt;&lt;property id=&quot;20307&quot; value=&quot;409&quot;/&gt;&lt;/object&gt;&lt;object type=&quot;3&quot; unique_id=&quot;20207&quot;&gt;&lt;property id=&quot;20148&quot; value=&quot;5&quot;/&gt;&lt;property id=&quot;20300&quot; value=&quot;Slide 33 - &amp;quot;NC Longleaf Pine Coalition Meeting&amp;#x0D;&amp;#x0A;March 11, 2010&amp;quot;&quot;/&gt;&lt;property id=&quot;20307&quot; value=&quot;410&quot;/&gt;&lt;/object&gt;&lt;object type=&quot;3&quot; unique_id=&quot;20208&quot;&gt;&lt;property id=&quot;20148&quot; value=&quot;5&quot;/&gt;&lt;property id=&quot;20300&quot; value=&quot;Slide 39 - &amp;quot;NC Longleaf Coalition &amp;#x0D;&amp;#x0A;Mission Statement&amp;quot;&quot;/&gt;&lt;property id=&quot;20307&quot; value=&quot;411&quot;/&gt;&lt;/object&gt;&lt;object type=&quot;3&quot; unique_id=&quot;20215&quot;&gt;&lt;property id=&quot;20148&quot; value=&quot;5&quot;/&gt;&lt;property id=&quot;20300&quot; value=&quot;Slide 34&quot;/&gt;&lt;property id=&quot;20307&quot; value=&quot;418&quot;/&gt;&lt;/object&gt;&lt;object type=&quot;3&quot; unique_id=&quot;20220&quot;&gt;&lt;property id=&quot;20148&quot; value=&quot;5&quot;/&gt;&lt;property id=&quot;20300&quot; value=&quot;Slide 38 - &amp;quot;NC Longleaf Coalition &amp;#x0D;&amp;#x0A;Steering Committee Members&amp;quot;&quot;/&gt;&lt;property id=&quot;20307&quot; value=&quot;423&quot;/&gt;&lt;/object&gt;&lt;object type=&quot;3&quot; unique_id=&quot;20225&quot;&gt;&lt;property id=&quot;20148&quot; value=&quot;5&quot;/&gt;&lt;property id=&quot;20300&quot; value=&quot;Slide 3&quot;/&gt;&lt;property id=&quot;20307&quot; value=&quot;428&quot;/&gt;&lt;/object&gt;&lt;object type=&quot;3&quot; unique_id=&quot;20226&quot;&gt;&lt;property id=&quot;20148&quot; value=&quot;5&quot;/&gt;&lt;property id=&quot;20300&quot; value=&quot;Slide 5 - &amp;quot;Historic Range of &amp;#x0D;&amp;#x0A;Longleaf Pine Ecosystem&amp;quot;&quot;/&gt;&lt;property id=&quot;20307&quot; value=&quot;429&quot;/&gt;&lt;/object&gt;&lt;object type=&quot;3&quot; unique_id=&quot;20230&quot;&gt;&lt;property id=&quot;20148&quot; value=&quot;5&quot;/&gt;&lt;property id=&quot;20300&quot; value=&quot;Slide 23&quot;/&gt;&lt;property id=&quot;20307&quot; value=&quot;433&quot;/&gt;&lt;/object&gt;&lt;object type=&quot;3&quot; unique_id=&quot;20231&quot;&gt;&lt;property id=&quot;20148&quot; value=&quot;5&quot;/&gt;&lt;property id=&quot;20300&quot; value=&quot;Slide 24 - &amp;quot;LLP Conservation Plan &amp;quot;&quot;/&gt;&lt;property id=&quot;20307&quot; value=&quot;434&quot;/&gt;&lt;/object&gt;&lt;object type=&quot;3&quot; unique_id=&quot;20232&quot;&gt;&lt;property id=&quot;20148&quot; value=&quot;5&quot;/&gt;&lt;property id=&quot;20300&quot; value=&quot;Slide 26&quot;/&gt;&lt;property id=&quot;20307&quot; value=&quot;435&quot;/&gt;&lt;/object&gt;&lt;object type=&quot;3&quot; unique_id=&quot;20233&quot;&gt;&lt;property id=&quot;20148&quot; value=&quot;5&quot;/&gt;&lt;property id=&quot;20300&quot; value=&quot;Slide 27&quot;/&gt;&lt;property id=&quot;20307&quot; value=&quot;436&quot;/&gt;&lt;/object&gt;&lt;object type=&quot;3&quot; unique_id=&quot;20234&quot;&gt;&lt;property id=&quot;20148&quot; value=&quot;5&quot;/&gt;&lt;property id=&quot;20300&quot; value=&quot;Slide 28 - &amp;quot;Longleaf Pine Supports National Defense&amp;quot;&quot;/&gt;&lt;property id=&quot;20307&quot; value=&quot;437&quot;/&gt;&lt;/object&gt;&lt;object type=&quot;3&quot; unique_id=&quot;20236&quot;&gt;&lt;property id=&quot;20148&quot; value=&quot;5&quot;/&gt;&lt;property id=&quot;20300&quot; value=&quot;Slide 46&quot;/&gt;&lt;property id=&quot;20307&quot; value=&quot;439&quot;/&gt;&lt;/object&gt;&lt;object type=&quot;3&quot; unique_id=&quot;20238&quot;&gt;&lt;property id=&quot;20148&quot; value=&quot;5&quot;/&gt;&lt;property id=&quot;20300&quot; value=&quot;Slide 47&quot;/&gt;&lt;property id=&quot;20307&quot; value=&quot;441&quot;/&gt;&lt;/object&gt;&lt;object type=&quot;3&quot; unique_id=&quot;20239&quot;&gt;&lt;property id=&quot;20148&quot; value=&quot;5&quot;/&gt;&lt;property id=&quot;20300&quot; value=&quot;Slide 48 - &amp;quot;Federal MOU Highlights&amp;quot;&quot;/&gt;&lt;property id=&quot;20307&quot; value=&quot;442&quot;/&gt;&lt;/object&gt;&lt;object type=&quot;3&quot; unique_id=&quot;20240&quot;&gt;&lt;property id=&quot;20148&quot; value=&quot;5&quot;/&gt;&lt;property id=&quot;20300&quot; value=&quot;Slide 49 - &amp;quot;Declaration of Partnership&amp;quot;&quot;/&gt;&lt;property id=&quot;20307&quot; value=&quot;443&quot;/&gt;&lt;/object&gt;&lt;object type=&quot;3&quot; unique_id=&quot;20241&quot;&gt;&lt;property id=&quot;20148&quot; value=&quot;5&quot;/&gt;&lt;property id=&quot;20300&quot; value=&quot;Slide 29&quot;/&gt;&lt;property id=&quot;20307&quot; value=&quot;444&quot;/&gt;&lt;/object&gt;&lt;object type=&quot;3&quot; unique_id=&quot;20243&quot;&gt;&lt;property id=&quot;20148&quot; value=&quot;5&quot;/&gt;&lt;property id=&quot;20300&quot; value=&quot;Slide 31&quot;/&gt;&lt;property id=&quot;20307&quot; value=&quot;446&quot;/&gt;&lt;/object&gt;&lt;object type=&quot;3&quot; unique_id=&quot;20244&quot;&gt;&lt;property id=&quot;20148&quot; value=&quot;5&quot;/&gt;&lt;property id=&quot;20300&quot; value=&quot;Slide 40&quot;/&gt;&lt;property id=&quot;20307&quot; value=&quot;447&quot;/&gt;&lt;/object&gt;&lt;object type=&quot;3&quot; unique_id=&quot;20245&quot;&gt;&lt;property id=&quot;20148&quot; value=&quot;5&quot;/&gt;&lt;property id=&quot;20300&quot; value=&quot;Slide 76&quot;/&gt;&lt;property id=&quot;20307&quot; value=&quot;448&quot;/&gt;&lt;/object&gt;&lt;object type=&quot;3&quot; unique_id=&quot;21672&quot;&gt;&lt;property id=&quot;20148&quot; value=&quot;5&quot;/&gt;&lt;property id=&quot;20300&quot; value=&quot;Slide 43&quot;/&gt;&lt;property id=&quot;20307&quot; value=&quot;452&quot;/&gt;&lt;/object&gt;&lt;object type=&quot;3&quot; unique_id=&quot;22707&quot;&gt;&lt;property id=&quot;20148&quot; value=&quot;5&quot;/&gt;&lt;property id=&quot;20300&quot; value=&quot;Slide 2 - &amp;quot;BRIEF HISTORY OF LONGLEAF PINE&amp;quot;&quot;/&gt;&lt;property id=&quot;20307&quot; value=&quot;458&quot;/&gt;&lt;/object&gt;&lt;object type=&quot;3&quot; unique_id=&quot;25954&quot;&gt;&lt;property id=&quot;20148&quot; value=&quot;5&quot;/&gt;&lt;property id=&quot;20300&quot; value=&quot;Slide 7&quot;/&gt;&lt;property id=&quot;20307&quot; value=&quot;466&quot;/&gt;&lt;/object&gt;&lt;object type=&quot;3&quot; unique_id=&quot;25955&quot;&gt;&lt;property id=&quot;20148&quot; value=&quot;5&quot;/&gt;&lt;property id=&quot;20300&quot; value=&quot;Slide 8&quot;/&gt;&lt;property id=&quot;20307&quot; value=&quot;467&quot;/&gt;&lt;/object&gt;&lt;object type=&quot;3&quot; unique_id=&quot;25956&quot;&gt;&lt;property id=&quot;20148&quot; value=&quot;5&quot;/&gt;&lt;property id=&quot;20300&quot; value=&quot;Slide 9&quot;/&gt;&lt;property id=&quot;20307&quot; value=&quot;468&quot;/&gt;&lt;/object&gt;&lt;object type=&quot;3&quot; unique_id=&quot;25957&quot;&gt;&lt;property id=&quot;20148&quot; value=&quot;5&quot;/&gt;&lt;property id=&quot;20300&quot; value=&quot;Slide 4&quot;/&gt;&lt;property id=&quot;20307&quot; value=&quot;469&quot;/&gt;&lt;/object&gt;&lt;object type=&quot;3&quot; unique_id=&quot;25960&quot;&gt;&lt;property id=&quot;20148&quot; value=&quot;5&quot;/&gt;&lt;property id=&quot;20300&quot; value=&quot;Slide 6&quot;/&gt;&lt;property id=&quot;20307&quot; value=&quot;472&quot;/&gt;&lt;/object&gt;&lt;object type=&quot;3&quot; unique_id=&quot;25971&quot;&gt;&lt;property id=&quot;20148&quot; value=&quot;5&quot;/&gt;&lt;property id=&quot;20300&quot; value=&quot;Slide 13&quot;/&gt;&lt;property id=&quot;20307&quot; value=&quot;483&quot;/&gt;&lt;/object&gt;&lt;object type=&quot;3&quot; unique_id=&quot;25972&quot;&gt;&lt;property id=&quot;20148&quot; value=&quot;5&quot;/&gt;&lt;property id=&quot;20300&quot; value=&quot;Slide 15&quot;/&gt;&lt;property id=&quot;20307&quot; value=&quot;484&quot;/&gt;&lt;/object&gt;&lt;object type=&quot;3&quot; unique_id=&quot;25973&quot;&gt;&lt;property id=&quot;20148&quot; value=&quot;5&quot;/&gt;&lt;property id=&quot;20300&quot; value=&quot;Slide 14&quot;/&gt;&lt;property id=&quot;20307&quot; value=&quot;485&quot;/&gt;&lt;/object&gt;&lt;object type=&quot;3&quot; unique_id=&quot;26629&quot;&gt;&lt;property id=&quot;20148&quot; value=&quot;5&quot;/&gt;&lt;property id=&quot;20300&quot; value=&quot;Slide 12&quot;/&gt;&lt;property id=&quot;20307&quot; value=&quot;493&quot;/&gt;&lt;/object&gt;&lt;object type=&quot;3&quot; unique_id=&quot;27110&quot;&gt;&lt;property id=&quot;20148&quot; value=&quot;5&quot;/&gt;&lt;property id=&quot;20300&quot; value=&quot;Slide 10&quot;/&gt;&lt;property id=&quot;20307&quot; value=&quot;494&quot;/&gt;&lt;/object&gt;&lt;object type=&quot;3&quot; unique_id=&quot;27716&quot;&gt;&lt;property id=&quot;20148&quot; value=&quot;5&quot;/&gt;&lt;property id=&quot;20300&quot; value=&quot;Slide 11&quot;/&gt;&lt;property id=&quot;20307&quot; value=&quot;495&quot;/&gt;&lt;/object&gt;&lt;object type=&quot;3&quot; unique_id=&quot;30665&quot;&gt;&lt;property id=&quot;20148&quot; value=&quot;5&quot;/&gt;&lt;property id=&quot;20300&quot; value=&quot;Slide 41 - &amp;quot;Actions to Date&amp;quot;&quot;/&gt;&lt;property id=&quot;20307&quot; value=&quot;507&quot;/&gt;&lt;/object&gt;&lt;object type=&quot;3&quot; unique_id=&quot;30666&quot;&gt;&lt;property id=&quot;20148&quot; value=&quot;5&quot;/&gt;&lt;property id=&quot;20300&quot; value=&quot;Slide 42&quot;/&gt;&lt;property id=&quot;20307&quot; value=&quot;511&quot;/&gt;&lt;/object&gt;&lt;object type=&quot;3&quot; unique_id=&quot;31572&quot;&gt;&lt;property id=&quot;20148&quot; value=&quot;5&quot;/&gt;&lt;property id=&quot;20300&quot; value=&quot;Slide 36&quot;/&gt;&lt;property id=&quot;20307&quot; value=&quot;517&quot;/&gt;&lt;/object&gt;&lt;object type=&quot;3&quot; unique_id=&quot;31573&quot;&gt;&lt;property id=&quot;20148&quot; value=&quot;5&quot;/&gt;&lt;property id=&quot;20300&quot; value=&quot;Slide 37&quot;/&gt;&lt;property id=&quot;20307&quot; value=&quot;518&quot;/&gt;&lt;/object&gt;&lt;object type=&quot;3&quot; unique_id=&quot;31574&quot;&gt;&lt;property id=&quot;20148&quot; value=&quot;5&quot;/&gt;&lt;property id=&quot;20300&quot; value=&quot;Slide 35&quot;/&gt;&lt;property id=&quot;20307&quot; value=&quot;519&quot;/&gt;&lt;/object&gt;&lt;object type=&quot;3&quot; unique_id=&quot;32142&quot;&gt;&lt;property id=&quot;20148&quot; value=&quot;5&quot;/&gt;&lt;property id=&quot;20300&quot; value=&quot;Slide 21 - &amp;quot;QUESTIONS&amp;quot;&quot;/&gt;&lt;property id=&quot;20307&quot; value=&quot;520&quot;/&gt;&lt;/object&gt;&lt;object type=&quot;3&quot; unique_id=&quot;32143&quot;&gt;&lt;property id=&quot;20148&quot; value=&quot;5&quot;/&gt;&lt;property id=&quot;20300&quot; value=&quot;Slide 22 - &amp;quot;RANGE-WIDE CONSERVATION PLAN&amp;quot;&quot;/&gt;&lt;property id=&quot;20307&quot; value=&quot;521&quot;/&gt;&lt;/object&gt;&lt;object type=&quot;3&quot; unique_id=&quot;32144&quot;&gt;&lt;property id=&quot;20148&quot; value=&quot;5&quot;/&gt;&lt;property id=&quot;20300&quot; value=&quot;Slide 44 - &amp;quot;QUESTIONS&amp;quot;&quot;/&gt;&lt;property id=&quot;20307&quot; value=&quot;524&quot;/&gt;&lt;/object&gt;&lt;object type=&quot;3&quot; unique_id=&quot;32145&quot;&gt;&lt;property id=&quot;20148&quot; value=&quot;5&quot;/&gt;&lt;property id=&quot;20300&quot; value=&quot;Slide 52 - &amp;quot;QUESTIONS&amp;quot;&quot;/&gt;&lt;property id=&quot;20307&quot; value=&quot;527&quot;/&gt;&lt;/object&gt;&lt;object type=&quot;3&quot; unique_id=&quot;32147&quot;&gt;&lt;property id=&quot;20148&quot; value=&quot;5&quot;/&gt;&lt;property id=&quot;20300&quot; value=&quot;Slide 73 - &amp;quot;QUESTIONS&amp;quot;&quot;/&gt;&lt;property id=&quot;20307&quot; value=&quot;525&quot;/&gt;&lt;/object&gt;&lt;object type=&quot;3&quot; unique_id=&quot;32670&quot;&gt;&lt;property id=&quot;20148&quot; value=&quot;5&quot;/&gt;&lt;property id=&quot;20300&quot; value=&quot;Slide 45 - &amp;quot;ACCOMPLISHMENTS AND FUNDING&amp;quot;&quot;/&gt;&lt;property id=&quot;20307&quot; value=&quot;528&quot;/&gt;&lt;/object&gt;&lt;object type=&quot;3&quot; unique_id=&quot;32671&quot;&gt;&lt;property id=&quot;20148&quot; value=&quot;5&quot;/&gt;&lt;property id=&quot;20300&quot; value=&quot;Slide 53 - &amp;quot;RANGE-WIDE ISSUES AND CHALLENGES&amp;quot;&quot;/&gt;&lt;property id=&quot;20307&quot; value=&quot;529&quot;/&gt;&lt;/object&gt;&lt;object type=&quot;3&quot; unique_id=&quot;32672&quot;&gt;&lt;property id=&quot;20148&quot; value=&quot;5&quot;/&gt;&lt;property id=&quot;20300&quot; value=&quot;Slide 74 - &amp;quot;LOCAL ISSUES AND CHALLENGES&amp;quot;&quot;/&gt;&lt;property id=&quot;20307&quot; value=&quot;530&quot;/&gt;&lt;/object&gt;&lt;object type=&quot;3&quot; unique_id=&quot;35621&quot;&gt;&lt;property id=&quot;20148&quot; value=&quot;5&quot;/&gt;&lt;property id=&quot;20300&quot; value=&quot;Slide 54 - &amp;quot;Open Pine Decision Support Tool&amp;quot;&quot;/&gt;&lt;property id=&quot;20307&quot; value=&quot;531&quot;/&gt;&lt;/object&gt;&lt;object type=&quot;3&quot; unique_id=&quot;35622&quot;&gt;&lt;property id=&quot;20148&quot; value=&quot;5&quot;/&gt;&lt;property id=&quot;20300&quot; value=&quot;Slide 55 - &amp;quot;Open Pine Decision Support Tool&amp;quot;&quot;/&gt;&lt;property id=&quot;20307&quot; value=&quot;532&quot;/&gt;&lt;/object&gt;&lt;object type=&quot;3&quot; unique_id=&quot;35623&quot;&gt;&lt;property id=&quot;20148&quot; value=&quot;5&quot;/&gt;&lt;property id=&quot;20300&quot; value=&quot;Slide 56 - &amp;quot;Objectives - Birds AND their habitats&amp;quot;&quot;/&gt;&lt;property id=&quot;20307&quot; value=&quot;533&quot;/&gt;&lt;/object&gt;&lt;object type=&quot;3&quot; unique_id=&quot;35624&quot;&gt;&lt;property id=&quot;20148&quot; value=&quot;5&quot;/&gt;&lt;property id=&quot;20300&quot; value=&quot;Slide 57 - &amp;quot;Umbrella (focal) species&amp;quot;&quot;/&gt;&lt;property id=&quot;20307&quot; value=&quot;534&quot;/&gt;&lt;/object&gt;&lt;object type=&quot;3&quot; unique_id=&quot;35625&quot;&gt;&lt;property id=&quot;20148&quot; value=&quot;5&quot;/&gt;&lt;property id=&quot;20300&quot; value=&quot;Slide 58 - &amp;quot;Where could we put longleaf?&amp;quot;&quot;/&gt;&lt;property id=&quot;20307&quot; value=&quot;535&quot;/&gt;&lt;/object&gt;&lt;object type=&quot;3&quot; unique_id=&quot;35626&quot;&gt;&lt;property id=&quot;20148&quot; value=&quot;5&quot;/&gt;&lt;property id=&quot;20300&quot; value=&quot;Slide 59 - &amp;quot;Density of suitable longleaf sites&amp;quot;&quot;/&gt;&lt;property id=&quot;20307&quot; value=&quot;536&quot;/&gt;&lt;/object&gt;&lt;object type=&quot;3&quot; unique_id=&quot;35627&quot;&gt;&lt;property id=&quot;20148&quot; value=&quot;5&quot;/&gt;&lt;property id=&quot;20300&quot; value=&quot;Slide 60 - &amp;quot;Where can longleaf systems be managed?&amp;quot;&quot;/&gt;&lt;property id=&quot;20307&quot; value=&quot;537&quot;/&gt;&lt;/object&gt;&lt;object type=&quot;3&quot; unique_id=&quot;35628&quot;&gt;&lt;property id=&quot;20148&quot; value=&quot;5&quot;/&gt;&lt;property id=&quot;20300&quot; value=&quot;Slide 61 - &amp;quot;Density of rural areas&amp;quot;&quot;/&gt;&lt;property id=&quot;20307&quot; value=&quot;538&quot;/&gt;&lt;/object&gt;&lt;object type=&quot;3&quot; unique_id=&quot;35629&quot;&gt;&lt;property id=&quot;20148&quot; value=&quot;5&quot;/&gt;&lt;property id=&quot;20300&quot; value=&quot;Slide 62 - &amp;quot;Where will systems be maintained?&amp;quot;&quot;/&gt;&lt;property id=&quot;20307&quot; value=&quot;539&quot;/&gt;&lt;/object&gt;&lt;object type=&quot;3&quot; unique_id=&quot;35630&quot;&gt;&lt;property id=&quot;20148&quot; value=&quot;5&quot;/&gt;&lt;property id=&quot;20300&quot; value=&quot;Slide 63 - &amp;quot;Density of conserved lands&amp;quot;&quot;/&gt;&lt;property id=&quot;20307&quot; value=&quot;540&quot;/&gt;&lt;/object&gt;&lt;object type=&quot;3&quot; unique_id=&quot;35631&quot;&gt;&lt;property id=&quot;20148&quot; value=&quot;5&quot;/&gt;&lt;property id=&quot;20300&quot; value=&quot;Slide 64 - &amp;quot;Where does bird habitat exist?&amp;quot;&quot;/&gt;&lt;property id=&quot;20307&quot; value=&quot;541&quot;/&gt;&lt;/object&gt;&lt;object type=&quot;3&quot; unique_id=&quot;35632&quot;&gt;&lt;property id=&quot;20148&quot; value=&quot;5&quot;/&gt;&lt;property id=&quot;20300&quot; value=&quot;Slide 65 - &amp;quot;Density of existing (potential) habitat&amp;quot;&quot;/&gt;&lt;property id=&quot;20307&quot; value=&quot;542&quot;/&gt;&lt;/object&gt;&lt;object type=&quot;3&quot; unique_id=&quot;35633&quot;&gt;&lt;property id=&quot;20148&quot; value=&quot;5&quot;/&gt;&lt;property id=&quot;20300&quot; value=&quot;Slide 66 - &amp;quot;Density of existing habitat&amp;quot;&quot;/&gt;&lt;property id=&quot;20307&quot; value=&quot;543&quot;/&gt;&lt;/object&gt;&lt;object type=&quot;3&quot; unique_id=&quot;35634&quot;&gt;&lt;property id=&quot;20148&quot; value=&quot;5&quot;/&gt;&lt;property id=&quot;20300&quot; value=&quot;Slide 67 - &amp;quot;Source populations&amp;quot;&quot;/&gt;&lt;property id=&quot;20307&quot; value=&quot;544&quot;/&gt;&lt;/object&gt;&lt;object type=&quot;3&quot; unique_id=&quot;35635&quot;&gt;&lt;property id=&quot;20148&quot; value=&quot;5&quot;/&gt;&lt;property id=&quot;20300&quot; value=&quot;Slide 68 - &amp;quot;Density of sustainable populations&amp;quot;&quot;/&gt;&lt;property id=&quot;20307&quot; value=&quot;545&quot;/&gt;&lt;/object&gt;&lt;object type=&quot;3&quot; unique_id=&quot;35636&quot;&gt;&lt;property id=&quot;20148&quot; value=&quot;5&quot;/&gt;&lt;property id=&quot;20300&quot; value=&quot;Slide 69 - &amp;quot;Priority model - integrate the data layers&amp;quot;&quot;/&gt;&lt;property id=&quot;20307&quot; value=&quot;546&quot;/&gt;&lt;/object&gt;&lt;object type=&quot;3&quot; unique_id=&quot;35638&quot;&gt;&lt;property id=&quot;20148&quot; value=&quot;5&quot;/&gt;&lt;property id=&quot;20300&quot; value=&quot;Slide 70 - &amp;quot;Decision support tool&amp;quot;&quot;/&gt;&lt;property id=&quot;20307&quot; value=&quot;548&quot;/&gt;&lt;/object&gt;&lt;object type=&quot;3&quot; unique_id=&quot;35639&quot;&gt;&lt;property id=&quot;20148&quot; value=&quot;5&quot;/&gt;&lt;property id=&quot;20300&quot; value=&quot;Slide 71 - &amp;quot;Uses&amp;quot;&quot;/&gt;&lt;property id=&quot;20307&quot; value=&quot;549&quot;/&gt;&lt;/object&gt;&lt;object type=&quot;3&quot; unique_id=&quot;35640&quot;&gt;&lt;property id=&quot;20148&quot; value=&quot;5&quot;/&gt;&lt;property id=&quot;20300&quot; value=&quot;Slide 72 - &amp;quot;What conservation actions?&amp;quot;&quot;/&gt;&lt;property id=&quot;20307&quot; value=&quot;550&quot;/&gt;&lt;/object&gt;&lt;object type=&quot;3&quot; unique_id=&quot;35641&quot;&gt;&lt;property id=&quot;20148&quot; value=&quot;5&quot;/&gt;&lt;property id=&quot;20300&quot; value=&quot;Slide 75 - &amp;quot;QUESTIONS&amp;quot;&quot;/&gt;&lt;property id=&quot;20307&quot; value=&quot;551&quot;/&gt;&lt;/object&gt;&lt;object type=&quot;3&quot; unique_id=&quot;35876&quot;&gt;&lt;property id=&quot;20148&quot; value=&quot;5&quot;/&gt;&lt;property id=&quot;20300&quot; value=&quot;Slide 30&quot;/&gt;&lt;property id=&quot;20307&quot; value=&quot;552&quot;/&gt;&lt;/object&gt;&lt;/object&gt;&lt;/object&gt;&lt;/database&gt;"/>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10554</TotalTime>
  <Words>385</Words>
  <Application>Microsoft Office PowerPoint</Application>
  <PresentationFormat>On-screen Show (4:3)</PresentationFormat>
  <Paragraphs>38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Custom Design</vt:lpstr>
      <vt:lpstr>PowerPoint Presentation</vt:lpstr>
      <vt:lpstr>LONGLEAF PINE ECONOMICS</vt:lpstr>
      <vt:lpstr>PowerPoint Presentation</vt:lpstr>
      <vt:lpstr>PowerPoint Presentation</vt:lpstr>
      <vt:lpstr>PowerPoint Presentation</vt:lpstr>
      <vt:lpstr>PowerPoint Presentation</vt:lpstr>
      <vt:lpstr>PowerPoint Presentation</vt:lpstr>
      <vt:lpstr>Other Financial Considerations for Longleaf</vt:lpstr>
    </vt:vector>
  </TitlesOfParts>
  <Company>SELC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pdunlop</dc:creator>
  <cp:lastModifiedBy>Stephanie</cp:lastModifiedBy>
  <cp:revision>624</cp:revision>
  <dcterms:created xsi:type="dcterms:W3CDTF">2009-07-30T19:16:34Z</dcterms:created>
  <dcterms:modified xsi:type="dcterms:W3CDTF">2013-03-29T15:41:24Z</dcterms:modified>
</cp:coreProperties>
</file>